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6" r:id="rId2"/>
    <p:sldId id="425" r:id="rId3"/>
    <p:sldId id="497" r:id="rId4"/>
    <p:sldId id="427" r:id="rId5"/>
    <p:sldId id="499" r:id="rId6"/>
    <p:sldId id="500" r:id="rId7"/>
    <p:sldId id="501" r:id="rId8"/>
    <p:sldId id="424" r:id="rId9"/>
    <p:sldId id="498" r:id="rId10"/>
    <p:sldId id="428" r:id="rId11"/>
    <p:sldId id="429" r:id="rId12"/>
    <p:sldId id="431" r:id="rId13"/>
    <p:sldId id="432" r:id="rId14"/>
    <p:sldId id="430" r:id="rId15"/>
    <p:sldId id="433" r:id="rId16"/>
    <p:sldId id="492" r:id="rId17"/>
    <p:sldId id="434" r:id="rId18"/>
    <p:sldId id="435" r:id="rId19"/>
    <p:sldId id="436" r:id="rId20"/>
    <p:sldId id="437" r:id="rId21"/>
    <p:sldId id="438" r:id="rId22"/>
    <p:sldId id="493" r:id="rId23"/>
    <p:sldId id="439" r:id="rId24"/>
    <p:sldId id="494" r:id="rId25"/>
    <p:sldId id="440" r:id="rId26"/>
    <p:sldId id="441" r:id="rId27"/>
    <p:sldId id="502" r:id="rId28"/>
    <p:sldId id="442" r:id="rId29"/>
    <p:sldId id="443" r:id="rId30"/>
    <p:sldId id="503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51" r:id="rId39"/>
    <p:sldId id="452" r:id="rId40"/>
    <p:sldId id="453" r:id="rId41"/>
    <p:sldId id="454" r:id="rId42"/>
    <p:sldId id="455" r:id="rId43"/>
    <p:sldId id="456" r:id="rId44"/>
    <p:sldId id="457" r:id="rId45"/>
    <p:sldId id="458" r:id="rId46"/>
    <p:sldId id="459" r:id="rId47"/>
    <p:sldId id="460" r:id="rId48"/>
    <p:sldId id="461" r:id="rId49"/>
    <p:sldId id="462" r:id="rId50"/>
    <p:sldId id="463" r:id="rId51"/>
    <p:sldId id="464" r:id="rId52"/>
    <p:sldId id="426" r:id="rId53"/>
    <p:sldId id="465" r:id="rId54"/>
    <p:sldId id="466" r:id="rId55"/>
    <p:sldId id="467" r:id="rId56"/>
    <p:sldId id="468" r:id="rId57"/>
    <p:sldId id="469" r:id="rId58"/>
    <p:sldId id="504" r:id="rId59"/>
    <p:sldId id="470" r:id="rId60"/>
    <p:sldId id="471" r:id="rId61"/>
    <p:sldId id="472" r:id="rId62"/>
    <p:sldId id="473" r:id="rId63"/>
    <p:sldId id="505" r:id="rId64"/>
    <p:sldId id="506" r:id="rId65"/>
    <p:sldId id="476" r:id="rId66"/>
    <p:sldId id="495" r:id="rId67"/>
    <p:sldId id="477" r:id="rId68"/>
    <p:sldId id="478" r:id="rId69"/>
    <p:sldId id="479" r:id="rId70"/>
    <p:sldId id="480" r:id="rId71"/>
    <p:sldId id="481" r:id="rId72"/>
    <p:sldId id="482" r:id="rId73"/>
    <p:sldId id="483" r:id="rId74"/>
    <p:sldId id="484" r:id="rId75"/>
    <p:sldId id="485" r:id="rId76"/>
    <p:sldId id="496" r:id="rId77"/>
    <p:sldId id="486" r:id="rId78"/>
    <p:sldId id="487" r:id="rId79"/>
    <p:sldId id="488" r:id="rId80"/>
    <p:sldId id="489" r:id="rId81"/>
    <p:sldId id="490" r:id="rId82"/>
    <p:sldId id="491" r:id="rId83"/>
    <p:sldId id="362" r:id="rId84"/>
  </p:sldIdLst>
  <p:sldSz cx="12192000" cy="6858000"/>
  <p:notesSz cx="6858000" cy="9144000"/>
  <p:embeddedFontLst>
    <p:embeddedFont>
      <p:font typeface="Cambria Math" panose="02040503050406030204" pitchFamily="18" charset="0"/>
      <p:regular r:id="rId87"/>
    </p:embeddedFont>
    <p:embeddedFont>
      <p:font typeface="맑은 고딕" panose="020B0503020000020004" pitchFamily="50" charset="-127"/>
      <p:regular r:id="rId88"/>
      <p:bold r:id="rId8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3" autoAdjust="0"/>
    <p:restoredTop sz="97384" autoAdjust="0"/>
  </p:normalViewPr>
  <p:slideViewPr>
    <p:cSldViewPr showGuides="1">
      <p:cViewPr varScale="1">
        <p:scale>
          <a:sx n="104" d="100"/>
          <a:sy n="104" d="100"/>
        </p:scale>
        <p:origin x="786" y="72"/>
      </p:cViewPr>
      <p:guideLst>
        <p:guide orient="horz" pos="119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1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36A4CAA3-0A09-47CF-A2EE-7F89067B9393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2023-05-24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8097EE2D-9C62-4749-BA86-9912759F99F3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41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FEFFB44-B59B-4AE6-8B00-B6432C10FEB0}" type="datetimeFigureOut">
              <a:rPr lang="ko-KR" altLang="en-US" smtClean="0"/>
              <a:pPr>
                <a:defRPr/>
              </a:pPr>
              <a:t>2023-05-24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36CC733F-2FEE-4976-BA70-D93C8BFD3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339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4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A77705-0BD3-47DA-8581-E3F063542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21C1A41-FF4A-4904-B6C4-BE113E4FD349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11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82675D-0AE5-4E93-A9D5-E0E5AF44FDF9}"/>
              </a:ext>
            </a:extLst>
          </p:cNvPr>
          <p:cNvSpPr/>
          <p:nvPr userDrawn="1"/>
        </p:nvSpPr>
        <p:spPr>
          <a:xfrm>
            <a:off x="1847528" y="5711630"/>
            <a:ext cx="4023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회귀분석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C559B0-24E5-473C-A753-ABA2FE5C96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1059" y="6039201"/>
            <a:ext cx="1687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Regression</a:t>
            </a:r>
            <a:endParaRPr lang="ko-KR" altLang="en-US" sz="24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841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907867" y="44451"/>
            <a:ext cx="3626812" cy="523220"/>
            <a:chOff x="6685508" y="188640"/>
            <a:chExt cx="2721600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64" y="188640"/>
              <a:ext cx="115864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회귀분석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11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81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A0E67B28-C9E1-4EE0-8CA6-9354BDEC1A3D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/77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5343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AA02B1-6AF6-4F9F-9EE2-4BC208584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F0EF93-D7FA-4E15-B283-F700242987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4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4060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757" cy="551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21C1A41-FF4A-4904-B6C4-BE113E4FD349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11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2675D-0AE5-4E93-A9D5-E0E5AF44FDF9}"/>
              </a:ext>
            </a:extLst>
          </p:cNvPr>
          <p:cNvSpPr/>
          <p:nvPr userDrawn="1"/>
        </p:nvSpPr>
        <p:spPr>
          <a:xfrm>
            <a:off x="1847528" y="5711630"/>
            <a:ext cx="4023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회귀분석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C559B0-24E5-473C-A753-ABA2FE5C96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1059" y="6039201"/>
            <a:ext cx="1687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Regression</a:t>
            </a:r>
            <a:endParaRPr lang="ko-KR" altLang="en-US" sz="24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67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D960DED-4ABD-44E9-A618-8138BDF17A46}" type="datetime1">
              <a:rPr lang="ko-KR" altLang="en-US"/>
              <a:pPr>
                <a:defRPr/>
              </a:pPr>
              <a:t>2023-05-24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8897409E-76E4-43C0-9A22-E4A6405F09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microsoft.com/office/2007/relationships/hdphoto" Target="../media/hdphoto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image" Target="../media/image138.png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단순회귀분석</a:t>
            </a:r>
            <a:r>
              <a:rPr lang="en-US" altLang="ko-KR" dirty="0"/>
              <a:t>(simple regression analysis)</a:t>
            </a:r>
            <a:r>
              <a:rPr lang="ko-KR" altLang="en-US" dirty="0"/>
              <a:t>의 개념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독립변수 </a:t>
            </a:r>
            <a:r>
              <a:rPr lang="en-US" altLang="ko-KR" sz="1800" b="0" dirty="0">
                <a:solidFill>
                  <a:schemeClr val="tx1"/>
                </a:solidFill>
              </a:rPr>
              <a:t>X</a:t>
            </a:r>
            <a:r>
              <a:rPr lang="ko-KR" altLang="en-US" sz="1800" b="0" dirty="0">
                <a:solidFill>
                  <a:schemeClr val="tx1"/>
                </a:solidFill>
              </a:rPr>
              <a:t> 가 종속변수 </a:t>
            </a:r>
            <a:r>
              <a:rPr lang="en-US" altLang="ko-KR" sz="1800" b="0" dirty="0">
                <a:solidFill>
                  <a:schemeClr val="tx1"/>
                </a:solidFill>
              </a:rPr>
              <a:t>Y</a:t>
            </a:r>
            <a:r>
              <a:rPr lang="ko-KR" altLang="en-US" sz="1800" b="0" dirty="0">
                <a:solidFill>
                  <a:schemeClr val="tx1"/>
                </a:solidFill>
              </a:rPr>
              <a:t> 에 미치는 영향을 </a:t>
            </a:r>
            <a:r>
              <a:rPr lang="ko-KR" altLang="en-US" sz="1800" b="0" dirty="0" err="1">
                <a:solidFill>
                  <a:schemeClr val="tx1"/>
                </a:solidFill>
              </a:rPr>
              <a:t>회귀식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회귀방정식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을 이용하여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분석하는 방법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회귀식을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이용하여 변수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를 원인으로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Y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가 어떻게 될지를 추정하거나 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설명하는 것을 목적으로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함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pic>
        <p:nvPicPr>
          <p:cNvPr id="15364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528" y="2996952"/>
            <a:ext cx="2841625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</p:spPr>
            <p:txBody>
              <a:bodyPr/>
              <a:lstStyle/>
              <a:p>
                <a:pPr>
                  <a:buFont typeface="맑은 고딕" panose="020B0503020000020004" pitchFamily="50" charset="-127"/>
                  <a:buChar char="■"/>
                  <a:defRPr/>
                </a:pPr>
                <a:r>
                  <a:rPr lang="ko-KR" altLang="en-US" sz="1800" dirty="0"/>
                  <a:t> 단순회귀분석의 특징</a:t>
                </a:r>
                <a:endParaRPr lang="en-US" altLang="ko-KR" sz="1800" dirty="0"/>
              </a:p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자연과학에서는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변화로 인해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가 받는 영향이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1:1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로 짝을 이루어 계산되므로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특정한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함수식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으로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도출</m:t>
                    </m:r>
                  </m:oMath>
                </a14:m>
                <a:endParaRPr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  <a:blipFill>
                <a:blip r:embed="rId3"/>
                <a:stretch>
                  <a:fillRect l="-705" b="-43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pic>
        <p:nvPicPr>
          <p:cNvPr id="1638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3803130"/>
            <a:ext cx="3349625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인문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사회과학에서는 고려해야 할 변수가 많다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표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11-1]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의 광고비와 매출액을 보더라도 지난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15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년간 국내 경기 상황도 변화무쌍했고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 주식회사의 기술력이나 업무 능력도 매년 동일하지 않았다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이로 인해 두 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를 정확한 식으로 도출하기 어려우므로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독립변수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 종속변수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관계는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그림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11−2(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)]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 같이 </a:t>
                </a:r>
                <a:br>
                  <a:rPr lang="en-US" altLang="ko-KR" sz="1800" b="0" dirty="0">
                    <a:solidFill>
                      <a:schemeClr val="tx1"/>
                    </a:solidFill>
                  </a:rPr>
                </a:br>
                <a:r>
                  <a:rPr lang="ko-KR" altLang="en-US" sz="1800" b="0" dirty="0">
                    <a:solidFill>
                      <a:schemeClr val="tx1"/>
                    </a:solidFill>
                  </a:rPr>
                  <a:t>조건부 평균                            이 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  <a:blipFill>
                <a:blip r:embed="rId3"/>
                <a:stretch>
                  <a:fillRect l="-564" b="-2159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49" t="87474" r="13362" b="-2624"/>
          <a:stretch/>
        </p:blipFill>
        <p:spPr bwMode="auto">
          <a:xfrm>
            <a:off x="3168650" y="3683283"/>
            <a:ext cx="2133601" cy="39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pic>
        <p:nvPicPr>
          <p:cNvPr id="17412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4" y="3348038"/>
            <a:ext cx="324008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는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= 0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일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때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값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는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상수값이며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 latinLnBrk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Y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축의 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가 증가할 때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Y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의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변화량</a:t>
                </a:r>
                <a:endParaRPr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  <a:blipFill>
                <a:blip r:embed="rId3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774825" y="2280445"/>
                <a:ext cx="8642350" cy="962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그래프에서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</a:rPr>
                  <a:t>은</a:t>
                </a:r>
                <a14:m>
                  <m:oMath xmlns:m="http://schemas.openxmlformats.org/officeDocument/2006/math">
                    <m:r>
                      <a:rPr lang="en-US" altLang="ko-KR" sz="2400" b="0" i="1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  <m:f>
                      <m:fPr>
                        <m:ctrlP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</m:num>
                      <m:den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den>
                    </m:f>
                    <m:r>
                      <a:rPr lang="en-US" altLang="ko-KR" sz="2400" b="0" i="1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</a:rPr>
                  <a:t>이므로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</a:rPr>
                  <a:t>회귀선의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</a:rPr>
                  <a:t>기울기를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</a:rPr>
                  <a:t>나타낸다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</a:rPr>
                  <a:t>. 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280445"/>
                <a:ext cx="8642350" cy="962025"/>
              </a:xfrm>
              <a:prstGeom prst="rect">
                <a:avLst/>
              </a:prstGeom>
              <a:blipFill>
                <a:blip r:embed="rId4"/>
                <a:stretch>
                  <a:fillRect l="-5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14605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/>
              <a:t>잔차</a:t>
            </a:r>
            <a:r>
              <a:rPr lang="en-US" altLang="ko-KR" dirty="0"/>
              <a:t>(residual)</a:t>
            </a: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실제 데이터를 측정하다 보면 독립변수에 따라 종속변수의 변화하는 정도가 다르게 나타나는 경우가 있는데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이러한 개별 측정치들 간에 차이</a:t>
            </a:r>
          </a:p>
        </p:txBody>
      </p:sp>
      <p:pic>
        <p:nvPicPr>
          <p:cNvPr id="1843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4149725"/>
            <a:ext cx="8291512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1774825" y="2960689"/>
                <a:ext cx="8642350" cy="962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잔차를 포함하는 확률적 회귀모형은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algn="ctr" latinLnBrk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Y=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𝜖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960689"/>
                <a:ext cx="8642350" cy="962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 latinLnBrk="0">
                  <a:defRPr/>
                </a:pPr>
                <a:r>
                  <a:rPr lang="ko-KR" altLang="en-US" dirty="0"/>
                  <a:t>최소자승법</a:t>
                </a:r>
                <a:r>
                  <a:rPr lang="en-US" altLang="ko-KR" dirty="0"/>
                  <a:t>(method of least squares) </a:t>
                </a:r>
                <a:r>
                  <a:rPr lang="ko-KR" altLang="en-US" dirty="0"/>
                  <a:t>혹은 </a:t>
                </a:r>
                <a:r>
                  <a:rPr lang="ko-KR" altLang="en-US" dirty="0" err="1"/>
                  <a:t>최소제곱법</a:t>
                </a:r>
                <a:endParaRPr lang="en-US" altLang="ko-KR" dirty="0"/>
              </a:p>
              <a:p>
                <a:pPr marL="0" indent="0" latinLnBrk="0">
                  <a:buNone/>
                  <a:defRPr/>
                </a:pPr>
                <a:endParaRPr lang="en-US" altLang="ko-KR" sz="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실제 데이터를 측정하다 보면 독립변수에 따라 종속변수의 변화하는 정도가 다르게 나타나는 경우가 있는데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이러한 개별 측정치들 간에 차이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표본으로부터 도출된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800" b="0" baseline="-2500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미지의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모회귀식을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l-GR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ko-KR" altLang="el-G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352425" indent="-1905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표본에서의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를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모수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l-G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에 가장 가깝게 </a:t>
                </a:r>
                <a:br>
                  <a:rPr lang="en-US" altLang="ko-KR" sz="1800" b="0" dirty="0">
                    <a:solidFill>
                      <a:schemeClr val="tx1"/>
                    </a:solidFill>
                  </a:rPr>
                </a:br>
                <a:r>
                  <a:rPr lang="ko-KR" altLang="en-US" sz="1800" b="0" dirty="0">
                    <a:solidFill>
                      <a:schemeClr val="tx1"/>
                    </a:solidFill>
                  </a:rPr>
                  <a:t>추정한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도출하는 것이 가장 잘한 분석</a:t>
                </a: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2181225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에서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회귀식과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측정치의 간의 차이인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잔차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altLang="ko-KR" sz="1800" b="0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가 필연적으로 발생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그러므로 추정 회귀모형은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altLang="ko-KR" sz="1800" b="0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잔차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altLang="ko-KR" sz="1800" b="0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모든 합이 최소가 되는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구하면 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의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위</m:t>
                    </m:r>
                    <m:d>
                      <m:d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와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아래</m:t>
                    </m:r>
                    <m:d>
                      <m:d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로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분포되어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합이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0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이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되므로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모두 제곱하여 합을 구한다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2181225"/>
              </a:xfrm>
              <a:blipFill>
                <a:blip r:embed="rId2"/>
                <a:stretch>
                  <a:fillRect l="-564" b="-41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03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2888" y="1989138"/>
            <a:ext cx="430212" cy="285750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>
              <a:defRPr/>
            </a:pPr>
            <a:r>
              <a:rPr lang="en-US" altLang="ko-KR" sz="2400" dirty="0">
                <a:ea typeface="맑은 고딕" panose="020B0503020000020004" pitchFamily="50" charset="-127"/>
              </a:rPr>
              <a:t>:</a:t>
            </a:r>
            <a:endParaRPr lang="ko-KR" altLang="en-US" sz="2400" dirty="0">
              <a:ea typeface="맑은 고딕" panose="020B0503020000020004" pitchFamily="50" charset="-127"/>
            </a:endParaRPr>
          </a:p>
        </p:txBody>
      </p:sp>
      <p:pic>
        <p:nvPicPr>
          <p:cNvPr id="20486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867" y="2290490"/>
            <a:ext cx="3883283" cy="316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10"/>
          <a:stretch/>
        </p:blipFill>
        <p:spPr bwMode="auto">
          <a:xfrm>
            <a:off x="2135188" y="5727278"/>
            <a:ext cx="401796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1266825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최소자승법</a:t>
            </a:r>
            <a:r>
              <a:rPr lang="en-US" altLang="ko-KR" dirty="0"/>
              <a:t>(method of least squares)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34157" y="1691759"/>
            <a:ext cx="45608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잔차의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제곱합</a:t>
            </a:r>
            <a:r>
              <a:rPr lang="ko-KR" altLang="en-US" dirty="0">
                <a:latin typeface="+mn-ea"/>
                <a:ea typeface="+mn-ea"/>
              </a:rPr>
              <a:t>         을 최소로 하는 방법</a:t>
            </a:r>
          </a:p>
        </p:txBody>
      </p:sp>
      <p:pic>
        <p:nvPicPr>
          <p:cNvPr id="20484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8" r="50000"/>
          <a:stretch/>
        </p:blipFill>
        <p:spPr bwMode="auto">
          <a:xfrm>
            <a:off x="3648274" y="1700808"/>
            <a:ext cx="57551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163257" y="5797034"/>
            <a:ext cx="181492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defRPr/>
            </a:pPr>
            <a:r>
              <a:rPr lang="ko-KR" altLang="en-US" dirty="0" err="1">
                <a:latin typeface="+mn-ea"/>
                <a:ea typeface="+mn-ea"/>
              </a:rPr>
              <a:t>를</a:t>
            </a:r>
            <a:r>
              <a:rPr lang="ko-KR" altLang="en-US" dirty="0">
                <a:latin typeface="+mn-ea"/>
                <a:ea typeface="+mn-ea"/>
              </a:rPr>
              <a:t> 통해 구해진 </a:t>
            </a:r>
          </a:p>
        </p:txBody>
      </p:sp>
      <p:pic>
        <p:nvPicPr>
          <p:cNvPr id="12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37"/>
          <a:stretch/>
        </p:blipFill>
        <p:spPr bwMode="auto">
          <a:xfrm>
            <a:off x="8009359" y="5729238"/>
            <a:ext cx="124331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F8E7C-517F-44AD-9E9B-E04C69C9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052736"/>
            <a:ext cx="8497638" cy="53124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60759-8A99-4236-B856-3AE2FAD4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13" y="1055713"/>
            <a:ext cx="7921574" cy="56133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회귀분석의 기본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단순회귀분석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D00B2E72-D98B-4597-97DE-90E1608FD35D}"/>
              </a:ext>
            </a:extLst>
          </p:cNvPr>
          <p:cNvGrpSpPr>
            <a:grpSpLocks/>
          </p:cNvGrpSpPr>
          <p:nvPr/>
        </p:nvGrpSpPr>
        <p:grpSpPr bwMode="auto">
          <a:xfrm>
            <a:off x="2166938" y="3326707"/>
            <a:ext cx="6953250" cy="720725"/>
            <a:chOff x="643260" y="2077057"/>
            <a:chExt cx="6953076" cy="720000"/>
          </a:xfrm>
        </p:grpSpPr>
        <p:sp>
          <p:nvSpPr>
            <p:cNvPr id="15" name="직사각형 32">
              <a:extLst>
                <a:ext uri="{FF2B5EF4-FFF2-40B4-BE49-F238E27FC236}">
                  <a16:creationId xmlns:a16="http://schemas.microsoft.com/office/drawing/2014/main" id="{98460E5A-072D-4460-8AAA-57B30CCCF0C9}"/>
                </a:ext>
              </a:extLst>
            </p:cNvPr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6" name="직사각형 32">
              <a:extLst>
                <a:ext uri="{FF2B5EF4-FFF2-40B4-BE49-F238E27FC236}">
                  <a16:creationId xmlns:a16="http://schemas.microsoft.com/office/drawing/2014/main" id="{A4692313-EC5E-49F8-B76C-A868C9F507AF}"/>
                </a:ext>
              </a:extLst>
            </p:cNvPr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91FDD9-2477-4DB8-B703-A9703F64C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다중회귀분석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472C5C-4694-48E6-AD81-AA18BA6B2ACD}"/>
              </a:ext>
            </a:extLst>
          </p:cNvPr>
          <p:cNvSpPr/>
          <p:nvPr/>
        </p:nvSpPr>
        <p:spPr>
          <a:xfrm>
            <a:off x="2279577" y="3467920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03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FA96EC-BA00-4439-B122-9EF3B51C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3"/>
            <a:ext cx="8929686" cy="9843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을 구하면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  <a:blipFill>
                <a:blip r:embed="rId2"/>
                <a:stretch>
                  <a:fillRect l="-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1774825" y="4425348"/>
                <a:ext cx="8642350" cy="587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따라서 </a:t>
                </a: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회귀식은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=62.929+2.186 </m:t>
                    </m:r>
                    <m:sSub>
                      <m:sSub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4425348"/>
                <a:ext cx="8642350" cy="587829"/>
              </a:xfrm>
              <a:prstGeom prst="rect">
                <a:avLst/>
              </a:prstGeom>
              <a:blipFill>
                <a:blip r:embed="rId3"/>
                <a:stretch>
                  <a:fillRect l="-5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8D0BB50-3189-4B94-A097-1BAFE196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68" y="1916831"/>
            <a:ext cx="8064896" cy="23434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절편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는 광고비를 전혀 지출하지 않더라도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62.929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만큼 매출이 발생하고 있다는 것을 의미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에서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주식회사에서의 광고비와 매출액의 인과관계를 판단할 수 있는데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광고비가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단위 증가할 때 매출액은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2.186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만큼 증가한다는 것을 의미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  <a:blipFill>
                <a:blip r:embed="rId2"/>
                <a:stretch>
                  <a:fillRect l="-564" b="-35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4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969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적합도 검정</a:t>
            </a:r>
            <a:r>
              <a:rPr lang="en-US" altLang="ko-KR" dirty="0"/>
              <a:t>(goodness-of-fit test)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071086" y="1771135"/>
                <a:ext cx="5522666" cy="684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도출한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>
                            <a:latin typeface="Cambria Math"/>
                            <a:ea typeface="+mn-ea"/>
                          </a:rPr>
                          <m:t>회귀식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  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𝑌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l-GR">
                            <a:latin typeface="Cambria Math"/>
                            <a:ea typeface="+mn-ea"/>
                          </a:rPr>
                          <m:t>𝛽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1  </m:t>
                        </m:r>
                      </m:sub>
                    </m:sSub>
                    <m:r>
                      <a:rPr lang="ko-KR" altLang="en-US" dirty="0">
                        <a:latin typeface="Cambria Math"/>
                        <a:ea typeface="+mn-ea"/>
                      </a:rPr>
                      <m:t>이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표본 측정치를 얼마나 잘 설명하는지를 확인하는 것</a:t>
                </a: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6" y="1771135"/>
                <a:ext cx="5522666" cy="684996"/>
              </a:xfrm>
              <a:prstGeom prst="rect">
                <a:avLst/>
              </a:prstGeom>
              <a:blipFill>
                <a:blip r:embed="rId2"/>
                <a:stretch>
                  <a:fillRect l="-993" t="-4464" b="-13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969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altLang="ko-KR" dirty="0"/>
                  <a:t> </a:t>
                </a:r>
                <a:r>
                  <a:rPr lang="ko-KR" altLang="en-US" dirty="0"/>
                  <a:t>표본에 대한 회귀선의 설명력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𝑅</m:t>
                    </m:r>
                    <m:r>
                      <a:rPr lang="en-US" altLang="ko-KR" i="1" baseline="30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altLang="ko-KR" dirty="0"/>
                  <a:t>)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96900"/>
              </a:xfrm>
              <a:blipFill>
                <a:blip r:embed="rId2"/>
                <a:stretch>
                  <a:fillRect l="-776" b="-9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/>
          <p:cNvSpPr/>
          <p:nvPr/>
        </p:nvSpPr>
        <p:spPr>
          <a:xfrm>
            <a:off x="2071087" y="1771134"/>
            <a:ext cx="6215163" cy="1311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  <a:ea typeface="+mn-ea"/>
              </a:rPr>
              <a:t>추정된 회귀식이 어느 정도 측정치들과 일치하는지의 정도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  <a:ea typeface="+mn-ea"/>
              </a:rPr>
              <a:t>설명력은 </a:t>
            </a:r>
            <a:r>
              <a:rPr lang="en-US" altLang="ko-KR" dirty="0">
                <a:latin typeface="+mn-ea"/>
                <a:ea typeface="+mn-ea"/>
              </a:rPr>
              <a:t>0~1</a:t>
            </a:r>
            <a:r>
              <a:rPr lang="ko-KR" altLang="en-US" dirty="0">
                <a:latin typeface="+mn-ea"/>
                <a:ea typeface="+mn-ea"/>
              </a:rPr>
              <a:t>까지의 숫자로 나타내거나 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  <a:ea typeface="+mn-ea"/>
              </a:rPr>
              <a:t>몇 </a:t>
            </a:r>
            <a:r>
              <a:rPr lang="en-US" altLang="ko-KR" dirty="0">
                <a:latin typeface="+mn-ea"/>
                <a:ea typeface="+mn-ea"/>
              </a:rPr>
              <a:t>%</a:t>
            </a:r>
            <a:r>
              <a:rPr lang="ko-KR" altLang="en-US" dirty="0">
                <a:latin typeface="+mn-ea"/>
                <a:ea typeface="+mn-ea"/>
              </a:rPr>
              <a:t>의 설명력을 가지는지 확률로 표현</a:t>
            </a:r>
          </a:p>
        </p:txBody>
      </p:sp>
    </p:spTree>
    <p:extLst>
      <p:ext uri="{BB962C8B-B14F-4D97-AF65-F5344CB8AC3E}">
        <p14:creationId xmlns:p14="http://schemas.microsoft.com/office/powerpoint/2010/main" val="2461648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26627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845420"/>
            <a:ext cx="81692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71086" y="5358480"/>
                <a:ext cx="5506636" cy="734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/>
                              <a:ea typeface="+mn-ea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값은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1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에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근접할수록</m:t>
                      </m:r>
                    </m:oMath>
                  </m:oMathPara>
                </a14:m>
                <a:endParaRPr lang="en-US" altLang="ko-KR" b="0" i="1" dirty="0">
                  <a:latin typeface="Cambria Math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회귀선이 측정치를 잘 반영하고 있다고 할 수 있다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6" y="5358480"/>
                <a:ext cx="5506636" cy="734817"/>
              </a:xfrm>
              <a:prstGeom prst="rect">
                <a:avLst/>
              </a:prstGeom>
              <a:blipFill>
                <a:blip r:embed="rId3"/>
                <a:stretch>
                  <a:fillRect l="-997" b="-115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2765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196752"/>
            <a:ext cx="3895725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185414" y="4876128"/>
            <a:ext cx="3799018" cy="1433193"/>
            <a:chOff x="547086" y="5358479"/>
            <a:chExt cx="3799018" cy="1433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/>
                <p:cNvSpPr/>
                <p:nvPr/>
              </p:nvSpPr>
              <p:spPr>
                <a:xfrm>
                  <a:off x="547086" y="5358479"/>
                  <a:ext cx="2938881" cy="4309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/>
                                <a:ea typeface="+mn-ea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ko-KR" altLang="en-US" b="0" i="1" dirty="0" smtClean="0">
                            <a:latin typeface="Cambria Math"/>
                            <a:ea typeface="+mn-ea"/>
                          </a:rPr>
                          <m:t>은</m:t>
                        </m:r>
                        <m:r>
                          <a:rPr lang="en-US" altLang="ko-KR" b="0" i="1" dirty="0" smtClean="0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b="0" i="1" dirty="0" smtClean="0">
                            <a:latin typeface="Cambria Math"/>
                            <a:ea typeface="+mn-ea"/>
                          </a:rPr>
                          <m:t>결정계수라고도</m:t>
                        </m:r>
                        <m:r>
                          <a:rPr lang="en-US" altLang="ko-KR" b="0" i="1" dirty="0" smtClean="0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b="0" i="1" dirty="0" smtClean="0">
                            <a:latin typeface="Cambria Math"/>
                            <a:ea typeface="+mn-ea"/>
                          </a:rPr>
                          <m:t>하며</m:t>
                        </m:r>
                      </m:oMath>
                    </m:oMathPara>
                  </a14:m>
                  <a:endParaRPr lang="ko-KR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" name="직사각형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86" y="5358479"/>
                  <a:ext cx="2938881" cy="43095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547086" y="6107779"/>
                  <a:ext cx="1748877" cy="4309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latin typeface="Cambria Math"/>
                            <a:ea typeface="+mn-ea"/>
                          </a:rPr>
                          <m:t>결</m:t>
                        </m:r>
                        <m:r>
                          <a:rPr lang="ko-KR" altLang="en-US" b="0" i="1" dirty="0" smtClean="0">
                            <a:latin typeface="Cambria Math"/>
                            <a:ea typeface="+mn-ea"/>
                          </a:rPr>
                          <m:t>정계수</m:t>
                        </m:r>
                        <m:r>
                          <a:rPr lang="en-US" altLang="ko-KR" b="0" i="1" dirty="0" smtClean="0">
                            <a:latin typeface="Cambria Math"/>
                            <a:ea typeface="+mn-ea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/>
                                <a:ea typeface="+mn-ea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dirty="0" smtClean="0">
                            <a:latin typeface="Cambria Math"/>
                            <a:ea typeface="+mn-ea"/>
                          </a:rPr>
                          <m:t>=</m:t>
                        </m:r>
                      </m:oMath>
                    </m:oMathPara>
                  </a14:m>
                  <a:endParaRPr lang="ko-KR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직사각형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86" y="6107779"/>
                  <a:ext cx="1748877" cy="43095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0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1907704" y="5877272"/>
                  <a:ext cx="2438400" cy="91440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/>
                                <a:ea typeface="+mn-ea"/>
                              </a:rPr>
                              <m:t>회귀</m:t>
                            </m:r>
                            <m:r>
                              <a:rPr lang="en-US" altLang="ko-KR" i="1">
                                <a:latin typeface="Cambria Math"/>
                                <a:ea typeface="+mn-ea"/>
                              </a:rPr>
                              <m:t> </m:t>
                            </m:r>
                            <m:r>
                              <a:rPr lang="ko-KR" altLang="en-US" i="1">
                                <a:latin typeface="Cambria Math"/>
                                <a:ea typeface="+mn-ea"/>
                              </a:rPr>
                              <m:t>제곱합</m:t>
                            </m:r>
                            <m:r>
                              <a:rPr lang="en-US" altLang="ko-KR" i="1">
                                <a:latin typeface="Cambria Math"/>
                                <a:ea typeface="+mn-ea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/>
                                <a:ea typeface="+mn-ea"/>
                              </a:rPr>
                              <m:t>𝑆𝑆𝑅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+mn-ea"/>
                              </a:rPr>
                              <m:t>)</m:t>
                            </m:r>
                          </m:num>
                          <m:den>
                            <m:r>
                              <a:rPr lang="ko-KR" altLang="en-US" b="0" i="1" smtClean="0">
                                <a:latin typeface="Cambria Math"/>
                                <a:ea typeface="+mn-ea"/>
                              </a:rPr>
                              <m:t>총제곱합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+mn-ea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+mn-ea"/>
                              </a:rPr>
                              <m:t>𝑆𝑆𝑇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+mn-ea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ko-KR" altLang="en-US" i="1" dirty="0">
                    <a:latin typeface="Cambria Math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5877272"/>
                  <a:ext cx="2438400" cy="91440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D05CA-BFFA-44BB-B8F0-9BB15E0C2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8857678" cy="430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40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3400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분산분석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71087" y="1700808"/>
                <a:ext cx="7584127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회귀분석에서 분산분석이 등장하는 이유는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 err="1">
                    <a:latin typeface="+mn-ea"/>
                    <a:ea typeface="+mn-ea"/>
                  </a:rPr>
                  <a:t>총편차를</a:t>
                </a:r>
                <a:r>
                  <a:rPr lang="ko-KR" altLang="en-US" dirty="0">
                    <a:latin typeface="+mn-ea"/>
                    <a:ea typeface="+mn-ea"/>
                  </a:rPr>
                  <a:t> 분해하는 과정이 분산분석과 동일하기 때문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각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𝑆𝑆𝑇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𝑆𝑆𝑅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𝑆𝑆𝐸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구한 후에는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분산분석에서의 평균제곱을 구하기 위해 각각의 </a:t>
                </a:r>
                <a:r>
                  <a:rPr lang="ko-KR" altLang="en-US" dirty="0" err="1">
                    <a:latin typeface="+mn-ea"/>
                    <a:ea typeface="+mn-ea"/>
                  </a:rPr>
                  <a:t>자유도를</a:t>
                </a:r>
                <a:r>
                  <a:rPr lang="ko-KR" altLang="en-US" dirty="0">
                    <a:latin typeface="+mn-ea"/>
                    <a:ea typeface="+mn-ea"/>
                  </a:rPr>
                  <a:t> 알아야 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7" y="1700808"/>
                <a:ext cx="7584127" cy="1754326"/>
              </a:xfrm>
              <a:prstGeom prst="rect">
                <a:avLst/>
              </a:prstGeom>
              <a:blipFill>
                <a:blip r:embed="rId2"/>
                <a:stretch>
                  <a:fillRect l="-723" t="-347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865086" y="4271888"/>
                <a:ext cx="2469972" cy="1108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𝑆𝑆𝑇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자유도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: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𝑛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−1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𝑆𝑆𝑅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자유도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: 1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𝑆𝑆𝐸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자유도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: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𝑛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−2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86" y="4271888"/>
                <a:ext cx="2469972" cy="1108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1">
            <a:extLst>
              <a:ext uri="{FF2B5EF4-FFF2-40B4-BE49-F238E27FC236}">
                <a16:creationId xmlns:a16="http://schemas.microsoft.com/office/drawing/2014/main" id="{F3B5ED90-1CD1-39B6-4EC4-3D35F5FBA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3573016"/>
            <a:ext cx="3423601" cy="295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189FEF-8691-409F-A7BF-BC443B24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81" y="1097684"/>
            <a:ext cx="7793038" cy="54412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299989"/>
            <a:ext cx="5429692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회귀분석의 기본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독립변수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종속변수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회귀분석의 기본 가정</a:t>
            </a:r>
          </a:p>
        </p:txBody>
      </p:sp>
    </p:spTree>
    <p:extLst>
      <p:ext uri="{BB962C8B-B14F-4D97-AF65-F5344CB8AC3E}">
        <p14:creationId xmlns:p14="http://schemas.microsoft.com/office/powerpoint/2010/main" val="2460086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E66430-D372-4E70-81DC-1F1F1798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532829"/>
            <a:ext cx="8642350" cy="1879800"/>
          </a:xfrm>
          <a:prstGeom prst="rect">
            <a:avLst/>
          </a:prstGeom>
        </p:spPr>
      </p:pic>
      <p:pic>
        <p:nvPicPr>
          <p:cNvPr id="3" name="그림 1">
            <a:extLst>
              <a:ext uri="{FF2B5EF4-FFF2-40B4-BE49-F238E27FC236}">
                <a16:creationId xmlns:a16="http://schemas.microsoft.com/office/drawing/2014/main" id="{03429CBA-D7C0-0278-EFCA-A85CAD024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3385881"/>
            <a:ext cx="3895725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875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775521" y="1268760"/>
                <a:ext cx="8388835" cy="724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분산비율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값을 알기 위해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총 제곱합의 구성 부분인 오차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제곱합과</a:t>
                </a:r>
                <a:r>
                  <a:rPr lang="ko-KR" altLang="en-US" dirty="0">
                    <a:latin typeface="+mn-ea"/>
                    <a:ea typeface="+mn-ea"/>
                  </a:rPr>
                  <a:t> 회귀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제곱합을</a:t>
                </a:r>
                <a:r>
                  <a:rPr lang="ko-KR" altLang="en-US" dirty="0">
                    <a:latin typeface="+mn-ea"/>
                    <a:ea typeface="+mn-ea"/>
                  </a:rPr>
                  <a:t> 각각의 자유도로 나누면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1268760"/>
                <a:ext cx="8388835" cy="724365"/>
              </a:xfrm>
              <a:prstGeom prst="rect">
                <a:avLst/>
              </a:prstGeom>
              <a:blipFill>
                <a:blip r:embed="rId2"/>
                <a:stretch>
                  <a:fillRect l="-581" t="-840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1" y="2204864"/>
                <a:ext cx="6690165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>
                    <a:latin typeface="+mn-ea"/>
                    <a:ea typeface="+mn-ea"/>
                  </a:rPr>
                  <a:t>평균 오차제곱</a:t>
                </a:r>
                <a:r>
                  <a:rPr lang="en-US" altLang="ko-KR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𝑀𝑒𝑎𝑛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𝑆𝑎𝑢𝑎𝑟𝑒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𝐸𝑟𝑟𝑜𝑟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: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𝑀𝑆𝐸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) </a:t>
                </a:r>
                <a:r>
                  <a:rPr lang="ko-KR" altLang="en-US" dirty="0">
                    <a:latin typeface="+mn-ea"/>
                    <a:ea typeface="+mn-ea"/>
                  </a:rPr>
                  <a:t>과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b="1" dirty="0">
                    <a:latin typeface="+mn-ea"/>
                    <a:ea typeface="+mn-ea"/>
                  </a:rPr>
                  <a:t>평균 </a:t>
                </a:r>
                <a:r>
                  <a:rPr lang="ko-KR" altLang="en-US" b="1" dirty="0" err="1">
                    <a:latin typeface="+mn-ea"/>
                    <a:ea typeface="+mn-ea"/>
                  </a:rPr>
                  <a:t>회기제곱</a:t>
                </a:r>
                <a:r>
                  <a:rPr lang="en-US" altLang="ko-KR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𝑀𝑒𝑎𝑛</m:t>
                    </m:r>
                    <m:r>
                      <a:rPr lang="en-US" altLang="ko-KR" i="1" dirty="0" smtClean="0">
                        <a:latin typeface="Cambria Math"/>
                      </a:rPr>
                      <m:t> </m:t>
                    </m:r>
                    <m:r>
                      <a:rPr lang="en-US" altLang="ko-KR" i="1" dirty="0" err="1">
                        <a:latin typeface="Cambria Math"/>
                      </a:rPr>
                      <m:t>𝑆𝑎𝑢𝑎𝑟𝑒</m:t>
                    </m:r>
                    <m:r>
                      <a:rPr lang="en-US" altLang="ko-KR" i="1" dirty="0">
                        <a:latin typeface="Cambria Math"/>
                      </a:rPr>
                      <m:t> </m:t>
                    </m:r>
                    <m:r>
                      <a:rPr lang="en-US" altLang="ko-KR" i="1" dirty="0" err="1" smtClean="0">
                        <a:latin typeface="Cambria Math"/>
                      </a:rPr>
                      <m:t>𝑅𝑒𝑔𝑒𝑟𝑠𝑠𝑖𝑜𝑛</m:t>
                    </m:r>
                    <m:r>
                      <a:rPr lang="en-US" altLang="ko-KR" i="1" dirty="0" smtClean="0">
                        <a:latin typeface="Cambria Math"/>
                      </a:rPr>
                      <m:t>: </m:t>
                    </m:r>
                    <m:r>
                      <a:rPr lang="en-US" altLang="ko-KR" i="1" dirty="0" smtClean="0">
                        <a:latin typeface="Cambria Math"/>
                      </a:rPr>
                      <m:t>𝑀𝑆𝑅</m:t>
                    </m:r>
                  </m:oMath>
                </a14:m>
                <a:r>
                  <a:rPr lang="en-US" altLang="ko-KR" dirty="0">
                    <a:latin typeface="+mn-ea"/>
                  </a:rPr>
                  <a:t>)</a:t>
                </a:r>
                <a:r>
                  <a:rPr lang="ko-KR" altLang="en-US" dirty="0">
                    <a:latin typeface="+mn-ea"/>
                    <a:ea typeface="+mn-ea"/>
                  </a:rPr>
                  <a:t>을 구할 수 있다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2204864"/>
                <a:ext cx="6690165" cy="725135"/>
              </a:xfrm>
              <a:prstGeom prst="rect">
                <a:avLst/>
              </a:prstGeom>
              <a:blipFill>
                <a:blip r:embed="rId3"/>
                <a:stretch>
                  <a:fillRect l="-729" t="-1681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7" t="46066" r="27663" b="32369"/>
          <a:stretch/>
        </p:blipFill>
        <p:spPr bwMode="auto">
          <a:xfrm>
            <a:off x="3863752" y="3212977"/>
            <a:ext cx="3831772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775520" y="4534475"/>
                <a:ext cx="3662606" cy="392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회귀와 </a:t>
                </a:r>
                <a:r>
                  <a:rPr lang="ko-KR" altLang="en-US" dirty="0" err="1">
                    <a:latin typeface="+mn-ea"/>
                    <a:ea typeface="+mn-ea"/>
                  </a:rPr>
                  <a:t>잔차에</a:t>
                </a:r>
                <a:r>
                  <a:rPr lang="ko-KR" altLang="en-US" dirty="0">
                    <a:latin typeface="+mn-ea"/>
                    <a:ea typeface="+mn-ea"/>
                  </a:rPr>
                  <a:t> 대한 분산비율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는</a:t>
                </a: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534475"/>
                <a:ext cx="3662606" cy="392736"/>
              </a:xfrm>
              <a:prstGeom prst="rect">
                <a:avLst/>
              </a:prstGeom>
              <a:blipFill>
                <a:blip r:embed="rId5"/>
                <a:stretch>
                  <a:fillRect l="-1331" t="-3125" r="-49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7" t="80518" r="27663" b="-2083"/>
          <a:stretch/>
        </p:blipFill>
        <p:spPr bwMode="auto">
          <a:xfrm>
            <a:off x="3863752" y="5186920"/>
            <a:ext cx="3831772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B4B8E7-BFAC-46CD-8A0D-DC4D5D2C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340768"/>
            <a:ext cx="8569647" cy="9571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0" y="1268761"/>
                <a:ext cx="6074676" cy="434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총제곱합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𝑆𝑆𝑇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회귀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제곱합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𝑆𝑆𝑅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오차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제곱합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𝑆𝑆𝐸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를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구하면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268761"/>
                <a:ext cx="6074676" cy="434671"/>
              </a:xfrm>
              <a:prstGeom prst="rect">
                <a:avLst/>
              </a:prstGeom>
              <a:blipFill>
                <a:blip r:embed="rId5"/>
                <a:stretch>
                  <a:fillRect l="-3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A426C13-961D-419D-97FE-007143FF3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536" y="2221198"/>
            <a:ext cx="8504425" cy="38720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3795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t="50000" r="24726"/>
          <a:stretch/>
        </p:blipFill>
        <p:spPr bwMode="auto">
          <a:xfrm>
            <a:off x="3963516" y="1806923"/>
            <a:ext cx="40767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3152700" y="4927030"/>
            <a:ext cx="5976938" cy="73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0" y="1268760"/>
                <a:ext cx="2537554" cy="430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결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정계수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/>
                              <a:ea typeface="+mn-ea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을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구하면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268760"/>
                <a:ext cx="2537554" cy="430952"/>
              </a:xfrm>
              <a:prstGeom prst="rect">
                <a:avLst/>
              </a:prstGeom>
              <a:blipFill>
                <a:blip r:embed="rId4"/>
                <a:stretch>
                  <a:fillRect l="-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351584" y="2692008"/>
                <a:ext cx="3927678" cy="430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회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귀식은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78.8%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설명력을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가진다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. 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2692008"/>
                <a:ext cx="3927678" cy="430952"/>
              </a:xfrm>
              <a:prstGeom prst="rect">
                <a:avLst/>
              </a:prstGeom>
              <a:blipFill>
                <a:blip r:embed="rId5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775521" y="4451921"/>
                <a:ext cx="2356735" cy="430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분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산비율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𝐹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를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구하면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4451921"/>
                <a:ext cx="2356735" cy="4309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ko-KR" altLang="en-US" sz="2000" b="0" dirty="0">
                    <a:solidFill>
                      <a:schemeClr val="tx1"/>
                    </a:solidFill>
                  </a:rPr>
                  <a:t>회귀식의 설명력에 대한 검정을 한 후</a:t>
                </a:r>
                <a:r>
                  <a:rPr lang="en-US" altLang="ko-KR" sz="2000" b="0" dirty="0">
                    <a:solidFill>
                      <a:schemeClr val="tx1"/>
                    </a:solidFill>
                  </a:rPr>
                  <a:t>,</a:t>
                </a:r>
                <a:br>
                  <a:rPr lang="en-US" altLang="ko-KR" sz="2000" b="0" dirty="0">
                    <a:solidFill>
                      <a:schemeClr val="tx1"/>
                    </a:solidFill>
                  </a:rPr>
                </a:br>
                <a:r>
                  <a:rPr lang="ko-KR" altLang="en-US" sz="2000" b="0" dirty="0">
                    <a:solidFill>
                      <a:schemeClr val="tx1"/>
                    </a:solidFill>
                  </a:rPr>
                  <a:t>표본을 설명하는 회귀식이 유의한지를 확인하는 과정이 필요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dirty="0"/>
              </a:p>
              <a:p>
                <a:pPr>
                  <a:defRPr/>
                </a:pPr>
                <a:r>
                  <a:rPr lang="ko-KR" altLang="en-US" dirty="0" err="1"/>
                  <a:t>회귀식의</a:t>
                </a:r>
                <a:r>
                  <a:rPr lang="ko-KR" altLang="en-US" dirty="0"/>
                  <a:t> 유의성 검정</a:t>
                </a: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en-US" altLang="ko-KR" dirty="0"/>
                  <a:t>  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단순회기분석에서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회귀식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𝒀</m:t>
                        </m:r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𝟔𝟐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/>
                      </a:rPr>
                      <m:t>𝟗𝟐𝟗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𝟐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𝟏𝟖𝟔</m:t>
                    </m:r>
                    <m:sSub>
                      <m:sSubPr>
                        <m:ctrlPr>
                          <a:rPr lang="en-US" altLang="ko-KR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2000" b="0" dirty="0">
                    <a:solidFill>
                      <a:schemeClr val="tx1"/>
                    </a:solidFill>
                  </a:rPr>
                  <a:t>에 대하여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2000" b="0" i="1" dirty="0">
                        <a:solidFill>
                          <a:schemeClr val="tx1"/>
                        </a:solidFill>
                        <a:latin typeface="Cambria Math"/>
                      </a:rPr>
                      <m:t>      </m:t>
                    </m:r>
                    <m:r>
                      <a:rPr lang="en-US" altLang="ko-KR" sz="2000" b="0" i="1" dirty="0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ko-KR" altLang="en-US" sz="2000" b="0" dirty="0">
                    <a:solidFill>
                      <a:schemeClr val="tx1"/>
                    </a:solidFill>
                  </a:rPr>
                  <a:t>검정을 통해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회귀식의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유의성을 검정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2000" b="0" dirty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회귀와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잔차에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대한 분산비율 </a:t>
                </a:r>
                <a:r>
                  <a:rPr lang="en-US" altLang="ko-KR" sz="2000" b="0" i="1" dirty="0">
                    <a:solidFill>
                      <a:schemeClr val="tx1"/>
                    </a:solidFill>
                    <a:latin typeface="Cambria Math"/>
                  </a:rPr>
                  <a:t>F 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값을 계산해서</a:t>
                </a:r>
                <a:br>
                  <a:rPr lang="en-US" altLang="ko-KR" sz="2000" b="0" dirty="0">
                    <a:solidFill>
                      <a:schemeClr val="tx1"/>
                    </a:solidFill>
                  </a:rPr>
                </a:br>
                <a:r>
                  <a:rPr lang="en-US" altLang="ko-KR" sz="2000" b="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000" b="0" i="1" dirty="0">
                    <a:solidFill>
                      <a:schemeClr val="tx1"/>
                    </a:solidFill>
                    <a:latin typeface="Cambria Math"/>
                  </a:rPr>
                  <a:t> F 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분포표의 값보다 더 크면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귀무가설을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기각하고 대립가설을 채택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sz="1050" dirty="0"/>
              </a:p>
              <a:p>
                <a:pPr>
                  <a:defRPr/>
                </a:pPr>
                <a:endParaRPr lang="en-US" altLang="ko-KR" dirty="0"/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pic>
        <p:nvPicPr>
          <p:cNvPr id="3584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9" y="1341438"/>
            <a:ext cx="8624887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회귀식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686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68413"/>
            <a:ext cx="8640763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775520" y="1268760"/>
                <a:ext cx="8214108" cy="468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회귀식에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대한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유의성을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검정하기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위해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회귀식에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대한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가설을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수립니다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.</m:t>
                      </m:r>
                    </m:oMath>
                  </m:oMathPara>
                </a14:m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268760"/>
                <a:ext cx="8214108" cy="468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351585" y="1988841"/>
                <a:ext cx="3154261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회귀식이 유의하지 않다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회귀식이 유의하다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5" y="1988841"/>
                <a:ext cx="3154261" cy="725135"/>
              </a:xfrm>
              <a:prstGeom prst="rect">
                <a:avLst/>
              </a:prstGeom>
              <a:blipFill>
                <a:blip r:embed="rId3"/>
                <a:stretch>
                  <a:fillRect t="-840" r="-774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0" y="3173760"/>
                <a:ext cx="8089074" cy="1207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분산비율이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=48.438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이고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𝐹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분포표에서</m:t>
                    </m:r>
                  </m:oMath>
                </a14:m>
                <a:r>
                  <a:rPr lang="en-US" altLang="ko-KR" sz="2000" dirty="0"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/>
                            <a:ea typeface="+mn-ea"/>
                          </a:rPr>
                          <m:t>𝐹</m:t>
                        </m:r>
                      </m:e>
                      <m:sub>
                        <m:r>
                          <a:rPr lang="en-US" altLang="ko-KR" sz="2000" i="1" dirty="0">
                            <a:latin typeface="Cambria Math"/>
                            <a:ea typeface="+mn-ea"/>
                          </a:rPr>
                          <m:t>(1.13)</m:t>
                        </m:r>
                      </m:sub>
                    </m:sSub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=4.67</m:t>
                    </m:r>
                  </m:oMath>
                </a14:m>
                <a:endParaRPr lang="en-US" altLang="ko-KR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값이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임계치보다</a:t>
                </a:r>
                <a:r>
                  <a:rPr lang="ko-KR" altLang="en-US" sz="2000" dirty="0">
                    <a:latin typeface="+mn-ea"/>
                    <a:ea typeface="+mn-ea"/>
                  </a:rPr>
                  <a:t> 크므로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귀무가설을</a:t>
                </a:r>
                <a:r>
                  <a:rPr lang="ko-KR" altLang="en-US" sz="2000" dirty="0">
                    <a:latin typeface="+mn-ea"/>
                    <a:ea typeface="+mn-ea"/>
                  </a:rPr>
                  <a:t> 기각하고 대립가설을 채택한다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>
                    <a:latin typeface="+mn-ea"/>
                    <a:ea typeface="+mn-ea"/>
                  </a:rPr>
                  <a:t>따라서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회귀식은</a:t>
                </a:r>
                <a:r>
                  <a:rPr lang="ko-KR" altLang="en-US" sz="2000" dirty="0">
                    <a:latin typeface="+mn-ea"/>
                    <a:ea typeface="+mn-ea"/>
                  </a:rPr>
                  <a:t> 유의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3173760"/>
                <a:ext cx="8089074" cy="1207318"/>
              </a:xfrm>
              <a:prstGeom prst="rect">
                <a:avLst/>
              </a:prstGeom>
              <a:blipFill>
                <a:blip r:embed="rId4"/>
                <a:stretch>
                  <a:fillRect l="-754" r="-452" b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634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kumimoji="0" lang="ko-KR" altLang="en-US" dirty="0"/>
                  <a:t>회귀계수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ko-KR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kumimoji="0"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i="1">
                            <a:latin typeface="Cambria Math"/>
                          </a:rPr>
                          <m:t> </m:t>
                        </m:r>
                        <m:r>
                          <a:rPr kumimoji="0" lang="ko-KR" altLang="en-US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ko-KR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의</a:t>
                </a:r>
                <a:r>
                  <a:rPr kumimoji="0" lang="en-US" altLang="ko-KR" dirty="0">
                    <a:latin typeface="+mj-lt"/>
                  </a:rPr>
                  <a:t> </a:t>
                </a:r>
                <a:r>
                  <a:rPr kumimoji="0" lang="ko-KR" altLang="en-US" dirty="0">
                    <a:latin typeface="+mj-lt"/>
                  </a:rPr>
                  <a:t>유의성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634008"/>
              </a:xfrm>
              <a:prstGeom prst="rect">
                <a:avLst/>
              </a:prstGeom>
              <a:blipFill>
                <a:blip r:embed="rId2"/>
                <a:stretch>
                  <a:fillRect l="-776" b="-28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991545" y="1880226"/>
                <a:ext cx="5158528" cy="756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0" lang="ko-KR" altLang="en-US" dirty="0" smtClean="0">
                        <a:latin typeface="Cambria Math"/>
                        <a:ea typeface="+mn-ea"/>
                      </a:rPr>
                      <m:t>표본에서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도출한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회귀식</m:t>
                    </m:r>
                    <m:acc>
                      <m:accPr>
                        <m:chr m:val="̂"/>
                        <m:ctrlPr>
                          <a:rPr kumimoji="0" lang="ko-KR" alt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kumimoji="0" lang="en-US" altLang="ko-KR">
                            <a:latin typeface="Cambria Math"/>
                            <a:ea typeface="+mn-ea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kumimoji="0" lang="en-US" altLang="ko-KR">
                        <a:latin typeface="Cambria Math"/>
                        <a:ea typeface="+mn-ea"/>
                      </a:rPr>
                      <m:t>i</m:t>
                    </m:r>
                    <m:r>
                      <a:rPr kumimoji="0" lang="en-US" altLang="ko-KR">
                        <a:latin typeface="Cambria Math"/>
                        <a:ea typeface="+mn-ea"/>
                      </a:rPr>
                      <m:t>=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  <a:ea typeface="+mn-ea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  <a:ea typeface="+mn-ea"/>
                      </a:rPr>
                      <m:t>0</m:t>
                    </m:r>
                    <m:r>
                      <m:rPr>
                        <m:nor/>
                      </m:rPr>
                      <a:rPr kumimoji="0" lang="en-US" altLang="ko-KR" dirty="0">
                        <a:latin typeface="+mn-ea"/>
                        <a:ea typeface="+mn-ea"/>
                      </a:rPr>
                      <m:t> +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  <a:ea typeface="+mn-ea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  <a:ea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kumimoji="0" lang="en-US" altLang="ko-KR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altLang="ko-KR" dirty="0">
                            <a:latin typeface="Cambria Math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kumimoji="0" lang="en-US" altLang="ko-KR" dirty="0">
                            <a:latin typeface="Cambria Math"/>
                            <a:ea typeface="+mn-ea"/>
                          </a:rPr>
                          <m:t>𝑖</m:t>
                        </m:r>
                      </m:sub>
                    </m:sSub>
                    <m:r>
                      <a:rPr kumimoji="0" lang="en-US" altLang="ko-KR" b="0" i="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dirty="0" smtClean="0">
                        <a:latin typeface="Cambria Math"/>
                        <a:ea typeface="+mn-ea"/>
                      </a:rPr>
                      <m:t>에서</m:t>
                    </m:r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i="1"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kumimoji="0" lang="en-US" altLang="ko-KR" baseline="-25000" dirty="0"/>
                  <a:t>0 </a:t>
                </a:r>
                <a:r>
                  <a:rPr kumimoji="0" lang="ko-KR" altLang="en-US" dirty="0">
                    <a:latin typeface="+mn-ea"/>
                    <a:ea typeface="+mn-ea"/>
                  </a:rPr>
                  <a:t>는</a:t>
                </a:r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회귀선의 절편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은 기울기를 의미</a:t>
                </a: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880226"/>
                <a:ext cx="5158528" cy="756874"/>
              </a:xfrm>
              <a:prstGeom prst="rect">
                <a:avLst/>
              </a:prstGeom>
              <a:blipFill>
                <a:blip r:embed="rId3"/>
                <a:stretch>
                  <a:fillRect l="-1064" r="-118" b="-11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991544" y="3061327"/>
                <a:ext cx="7763664" cy="742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회귀계수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  <m:r>
                      <m:rPr>
                        <m:nor/>
                      </m:rPr>
                      <a:rPr kumimoji="0" lang="en-US" altLang="ko-KR" dirty="0">
                        <a:latin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과</m:t>
                    </m:r>
                    <m:r>
                      <a:rPr kumimoji="0" lang="en-US" altLang="ko-KR" b="0" i="1" dirty="0" smtClean="0"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  를 검정한다는 의미는</a:t>
                </a:r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표본에서 도출한 회귀식이 의미를 가지는지 아닌지의 여부를 판단하는 것</a:t>
                </a: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3061327"/>
                <a:ext cx="7763664" cy="742383"/>
              </a:xfrm>
              <a:prstGeom prst="rect">
                <a:avLst/>
              </a:prstGeom>
              <a:blipFill>
                <a:blip r:embed="rId4"/>
                <a:stretch>
                  <a:fillRect l="-707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991544" y="4369427"/>
                <a:ext cx="6705682" cy="1125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아무런 의미가 없다면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 </a:t>
                </a:r>
                <a:r>
                  <a:rPr kumimoji="0" lang="en-US" altLang="ko-KR" dirty="0">
                    <a:latin typeface="+mn-ea"/>
                    <a:ea typeface="+mn-ea"/>
                  </a:rPr>
                  <a:t>= 0 </a:t>
                </a:r>
                <a:r>
                  <a:rPr kumimoji="0" lang="ko-KR" altLang="en-US" dirty="0">
                    <a:latin typeface="+mn-ea"/>
                    <a:ea typeface="+mn-ea"/>
                  </a:rPr>
                  <a:t>또는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="0" i="0" baseline="-25000" smtClean="0">
                        <a:latin typeface="Cambria Math"/>
                      </a:rPr>
                      <m:t>1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:r>
                  <a:rPr kumimoji="0" lang="en-US" altLang="ko-KR" dirty="0">
                    <a:latin typeface="+mn-ea"/>
                  </a:rPr>
                  <a:t>= 0</a:t>
                </a:r>
                <a:r>
                  <a:rPr kumimoji="0" lang="ko-KR" altLang="en-US" dirty="0">
                    <a:latin typeface="+mn-ea"/>
                    <a:ea typeface="+mn-ea"/>
                  </a:rPr>
                  <a:t> 으로 가설을 수립</a:t>
                </a:r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반면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유의미한 역할을 한다면 영향력이 </a:t>
                </a:r>
                <a:r>
                  <a:rPr kumimoji="0" lang="en-US" altLang="ko-KR" dirty="0">
                    <a:latin typeface="+mn-ea"/>
                    <a:ea typeface="+mn-ea"/>
                  </a:rPr>
                  <a:t>0</a:t>
                </a:r>
                <a:r>
                  <a:rPr kumimoji="0" lang="ko-KR" altLang="en-US" dirty="0">
                    <a:latin typeface="+mn-ea"/>
                    <a:ea typeface="+mn-ea"/>
                  </a:rPr>
                  <a:t>이</a:t>
                </a: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아니라는 의미에서</a:t>
                </a:r>
                <a:endParaRPr kumimoji="0" lang="en-US" altLang="ko-KR" dirty="0">
                  <a:latin typeface="+mn-ea"/>
                  <a:ea typeface="+mn-ea"/>
                </a:endParaRPr>
              </a:p>
              <a:p>
                <a:pPr indent="2260600"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i="1" dirty="0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kumimoji="0" lang="en-US" altLang="ko-KR" dirty="0">
                    <a:latin typeface="+mn-ea"/>
                  </a:rPr>
                  <a:t> 0 </a:t>
                </a:r>
                <a:r>
                  <a:rPr kumimoji="0" lang="ko-KR" altLang="en-US" dirty="0">
                    <a:latin typeface="+mn-ea"/>
                    <a:ea typeface="+mn-ea"/>
                  </a:rPr>
                  <a:t>또는</a:t>
                </a:r>
                <a:r>
                  <a:rPr kumimoji="0"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>
                        <a:latin typeface="Cambria Math"/>
                      </a:rPr>
                      <m:t>1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i="1" dirty="0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kumimoji="0" lang="en-US" altLang="ko-KR" b="0" i="1" dirty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kumimoji="0" lang="en-US" altLang="ko-KR" dirty="0">
                    <a:latin typeface="+mn-ea"/>
                  </a:rPr>
                  <a:t>0 </a:t>
                </a:r>
                <a:r>
                  <a:rPr kumimoji="0" lang="ko-KR" altLang="en-US" dirty="0">
                    <a:latin typeface="+mn-ea"/>
                    <a:ea typeface="+mn-ea"/>
                  </a:rPr>
                  <a:t>으로 가설을 수립</a:t>
                </a: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369427"/>
                <a:ext cx="6705682" cy="1125565"/>
              </a:xfrm>
              <a:prstGeom prst="rect">
                <a:avLst/>
              </a:prstGeom>
              <a:blipFill>
                <a:blip r:embed="rId5"/>
                <a:stretch>
                  <a:fillRect l="-818" b="-48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회귀분석의 기본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77DC0B-4D55-430D-8587-7E5836B2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268760"/>
            <a:ext cx="8785670" cy="484108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991545" y="1294350"/>
                <a:ext cx="6415089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가설이 수립되면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와</a:t>
                </a: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에 대한 검정통계량을 계산한다</a:t>
                </a:r>
                <a:r>
                  <a:rPr kumimoji="0" lang="en-US" altLang="ko-KR" dirty="0">
                    <a:latin typeface="+mn-ea"/>
                    <a:ea typeface="+mn-ea"/>
                  </a:rPr>
                  <a:t>. </a:t>
                </a:r>
                <a:r>
                  <a:rPr kumimoji="0" lang="ko-KR" altLang="en-US" dirty="0">
                    <a:latin typeface="+mn-ea"/>
                    <a:ea typeface="+mn-ea"/>
                  </a:rPr>
                  <a:t> 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294350"/>
                <a:ext cx="6415089" cy="406458"/>
              </a:xfrm>
              <a:prstGeom prst="rect">
                <a:avLst/>
              </a:prstGeom>
              <a:blipFill>
                <a:blip r:embed="rId2"/>
                <a:stretch>
                  <a:fillRect l="-856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7682ED2A-0FDE-449A-B607-D0A7D5C0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748" y="2132856"/>
            <a:ext cx="4536504" cy="15231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E8498E-2B90-44B0-9C5D-467669F61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406" y="4293096"/>
            <a:ext cx="8129188" cy="206561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6AB22-93DE-4745-9A47-91A89D55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12775"/>
            <a:ext cx="8641654" cy="14289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991544" y="1294350"/>
                <a:ext cx="7197804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ko-KR" altLang="en-US" i="1" dirty="0" smtClean="0">
                            <a:latin typeface="Cambria Math"/>
                            <a:ea typeface="+mn-ea"/>
                          </a:rPr>
                          <m:t>𝛽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,  </m:t>
                    </m:r>
                    <m:sSub>
                      <m:sSub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ko-KR" altLang="en-US" b="0" i="1" dirty="0" smtClean="0">
                            <a:latin typeface="Cambria Math"/>
                            <a:ea typeface="+mn-ea"/>
                          </a:rPr>
                          <m:t>𝛽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0" lang="ko-KR" altLang="en-US" b="0" i="1" dirty="0" smtClean="0">
                        <a:latin typeface="Cambria Math"/>
                        <a:ea typeface="+mn-ea"/>
                      </a:rPr>
                      <m:t>의</m:t>
                    </m:r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dirty="0" smtClean="0">
                        <a:latin typeface="Cambria Math"/>
                        <a:ea typeface="+mn-ea"/>
                      </a:rPr>
                      <m:t>유의성을</m:t>
                    </m:r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dirty="0" smtClean="0">
                        <a:latin typeface="Cambria Math"/>
                        <a:ea typeface="+mn-ea"/>
                      </a:rPr>
                      <m:t>검정하기</m:t>
                    </m:r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dirty="0" smtClean="0">
                        <a:latin typeface="Cambria Math"/>
                        <a:ea typeface="+mn-ea"/>
                      </a:rPr>
                      <m:t>위해</m:t>
                    </m:r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  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와</a:t>
                </a: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에 대한 가설을 수립한다</a:t>
                </a:r>
                <a:r>
                  <a:rPr kumimoji="0" lang="en-US" altLang="ko-KR" dirty="0">
                    <a:latin typeface="+mn-ea"/>
                    <a:ea typeface="+mn-ea"/>
                  </a:rPr>
                  <a:t>. </a:t>
                </a: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294350"/>
                <a:ext cx="7197804" cy="406458"/>
              </a:xfrm>
              <a:prstGeom prst="rect">
                <a:avLst/>
              </a:prstGeom>
              <a:blipFill>
                <a:blip r:embed="rId2"/>
                <a:stretch>
                  <a:fillRect l="-254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5" t="12071" r="48279" b="68731"/>
          <a:stretch/>
        </p:blipFill>
        <p:spPr bwMode="auto">
          <a:xfrm>
            <a:off x="2489200" y="1772817"/>
            <a:ext cx="2997200" cy="85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107269" y="3012795"/>
            <a:ext cx="877163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ko-KR" altLang="en-US" dirty="0">
                <a:latin typeface="+mn-ea"/>
                <a:ea typeface="+mn-ea"/>
              </a:rPr>
              <a:t>이므로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18382" y="3933056"/>
            <a:ext cx="2728632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ko-KR" altLang="en-US" dirty="0">
                <a:latin typeface="+mn-ea"/>
                <a:ea typeface="+mn-ea"/>
              </a:rPr>
              <a:t>       와        를 구하면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935244"/>
            <a:ext cx="387714" cy="40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22" y="3933057"/>
            <a:ext cx="37479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4075B5-C2B2-4544-84F9-119C358C63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44" y="3051759"/>
            <a:ext cx="7149607" cy="3140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9D3B3F-9389-424B-9396-D2A1CB0E3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9324" y="4581127"/>
            <a:ext cx="8197155" cy="145011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991545" y="1294350"/>
                <a:ext cx="4973413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와</a:t>
                </a: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에 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altLang="ko-KR" b="0" i="1" smtClean="0">
                            <a:latin typeface="Cambria Math"/>
                            <a:ea typeface="+mn-ea"/>
                          </a:rPr>
                          <m:t>𝑡</m:t>
                        </m:r>
                      </m:e>
                      <m:sub>
                        <m:r>
                          <a:rPr kumimoji="0" lang="en-US" altLang="ko-KR" b="0" i="1" smtClean="0">
                            <a:latin typeface="Cambria Math"/>
                            <a:ea typeface="+mn-ea"/>
                          </a:rPr>
                          <m:t>𝑛</m:t>
                        </m:r>
                      </m:sub>
                    </m:sSub>
                    <m:r>
                      <a:rPr kumimoji="0" lang="en-US" altLang="ko-KR" b="0" i="1" smtClean="0">
                        <a:latin typeface="Cambria Math"/>
                        <a:ea typeface="+mn-ea"/>
                      </a:rPr>
                      <m:t>−2</m:t>
                    </m:r>
                    <m:r>
                      <a:rPr kumimoji="0" lang="ko-KR" altLang="en-US" b="0" i="1" smtClean="0">
                        <a:latin typeface="Cambria Math"/>
                        <a:ea typeface="+mn-ea"/>
                      </a:rPr>
                      <m:t>의</m:t>
                    </m:r>
                    <m:r>
                      <a:rPr kumimoji="0"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smtClean="0">
                        <a:latin typeface="Cambria Math"/>
                        <a:ea typeface="+mn-ea"/>
                      </a:rPr>
                      <m:t>검정통계량을</m:t>
                    </m:r>
                    <m:r>
                      <a:rPr kumimoji="0"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smtClean="0">
                        <a:latin typeface="Cambria Math"/>
                        <a:ea typeface="+mn-ea"/>
                      </a:rPr>
                      <m:t>구하면</m:t>
                    </m:r>
                  </m:oMath>
                </a14:m>
                <a:endParaRPr kumimoji="0"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294350"/>
                <a:ext cx="4973413" cy="406458"/>
              </a:xfrm>
              <a:prstGeom prst="rect">
                <a:avLst/>
              </a:prstGeom>
              <a:blipFill>
                <a:blip r:embed="rId2"/>
                <a:stretch>
                  <a:fillRect l="-368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991544" y="4659850"/>
                <a:ext cx="6479210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0" lang="ko-KR" altLang="en-US">
                        <a:latin typeface="Cambria Math"/>
                        <a:ea typeface="+mn-ea"/>
                      </a:rPr>
                      <m:t>그러므로</m:t>
                    </m:r>
                    <m:r>
                      <a:rPr kumimoji="0" lang="en-US" altLang="ko-KR" b="0" i="1" smtClean="0">
                        <a:latin typeface="Cambria Math"/>
                      </a:rPr>
                      <m:t>  </m:t>
                    </m:r>
                    <m:acc>
                      <m:accPr>
                        <m:chr m:val="̂"/>
                        <m:ctrlPr>
                          <a:rPr kumimoji="0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와</a:t>
                </a: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모두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귀무가설을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기각하고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대립가설을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채택</m:t>
                    </m:r>
                  </m:oMath>
                </a14:m>
                <a:endParaRPr kumimoji="0"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659850"/>
                <a:ext cx="6479210" cy="406458"/>
              </a:xfrm>
              <a:prstGeom prst="rect">
                <a:avLst/>
              </a:prstGeom>
              <a:blipFill>
                <a:blip r:embed="rId3"/>
                <a:stretch>
                  <a:fillRect l="-282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47E9490-CF87-45EA-A65E-E80A8B43A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2132856"/>
            <a:ext cx="5210822" cy="168649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634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kumimoji="0" lang="ko-KR" altLang="en-US" dirty="0"/>
                  <a:t>회귀계수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ko-KR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kumimoji="0"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i="1">
                            <a:latin typeface="Cambria Math"/>
                          </a:rPr>
                          <m:t> </m:t>
                        </m:r>
                        <m:r>
                          <a:rPr kumimoji="0" lang="ko-KR" altLang="en-US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ko-KR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의</a:t>
                </a:r>
                <a:r>
                  <a:rPr kumimoji="0" lang="en-US" altLang="ko-KR" dirty="0">
                    <a:latin typeface="+mj-lt"/>
                  </a:rPr>
                  <a:t> </a:t>
                </a:r>
                <a:r>
                  <a:rPr kumimoji="0" lang="ko-KR" altLang="en-US" dirty="0">
                    <a:latin typeface="+mj-lt"/>
                  </a:rPr>
                  <a:t>신뢰구간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634008"/>
              </a:xfrm>
              <a:prstGeom prst="rect">
                <a:avLst/>
              </a:prstGeom>
              <a:blipFill>
                <a:blip r:embed="rId2"/>
                <a:stretch>
                  <a:fillRect l="-776" b="-28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991545" y="1772816"/>
                <a:ext cx="6427209" cy="1490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모회귀식을 </a:t>
                </a:r>
                <a14:m>
                  <m:oMath xmlns:m="http://schemas.openxmlformats.org/officeDocument/2006/math"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│</m:t>
                    </m:r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)=</m:t>
                    </m:r>
                    <m:sSub>
                      <m:sSubPr>
                        <m:ctrlPr>
                          <a:rPr kumimoji="0" lang="en-US" altLang="ko-KR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ko-KR" altLang="en-US" i="1" dirty="0" smtClean="0">
                            <a:latin typeface="Cambria Math"/>
                            <a:ea typeface="+mn-ea"/>
                          </a:rPr>
                          <m:t>𝛽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ko-KR" dirty="0">
                    <a:latin typeface="+mn-ea"/>
                    <a:ea typeface="+mn-ea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i="1" dirty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추정된 </a:t>
                </a:r>
                <a:r>
                  <a:rPr kumimoji="0" lang="ko-KR" altLang="en-US" dirty="0" err="1">
                    <a:latin typeface="+mn-ea"/>
                    <a:ea typeface="+mn-ea"/>
                  </a:rPr>
                  <a:t>회귀식을</a:t>
                </a:r>
                <a:r>
                  <a:rPr kumimoji="0"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kumimoji="0" lang="en-US" altLang="ko-KR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  <m:r>
                      <m:rPr>
                        <m:nor/>
                      </m:rPr>
                      <a:rPr kumimoji="0" lang="en-US" altLang="ko-KR" dirty="0">
                        <a:latin typeface="+mn-ea"/>
                      </a:rPr>
                      <m:t> +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이라면</a:t>
                </a:r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유의수준을 기준으로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i="1" dirty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kumimoji="0" lang="en-US" altLang="ko-KR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i="1" dirty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의 신뢰구간을 추정할 수 있다</a:t>
                </a:r>
                <a:r>
                  <a:rPr kumimoji="0" lang="en-US" altLang="ko-KR" dirty="0">
                    <a:latin typeface="+mn-ea"/>
                    <a:ea typeface="+mn-ea"/>
                  </a:rPr>
                  <a:t>. </a:t>
                </a: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772816"/>
                <a:ext cx="6427209" cy="1490280"/>
              </a:xfrm>
              <a:prstGeom prst="rect">
                <a:avLst/>
              </a:prstGeom>
              <a:blipFill>
                <a:blip r:embed="rId3"/>
                <a:stretch>
                  <a:fillRect l="-854" b="-3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991544" y="3842916"/>
                <a:ext cx="2559868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  <m:r>
                      <m:rPr>
                        <m:nor/>
                      </m:rPr>
                      <a:rPr kumimoji="0" lang="en-US" altLang="ko-KR" dirty="0">
                        <a:latin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와</m:t>
                    </m:r>
                    <m:r>
                      <a:rPr kumimoji="0" lang="en-US" altLang="ko-KR" b="0" i="1" dirty="0" smtClean="0"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</m:oMath>
                </a14:m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의 신뢰구간은</a:t>
                </a:r>
                <a:endParaRPr kumimoji="0"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3842916"/>
                <a:ext cx="2559868" cy="406458"/>
              </a:xfrm>
              <a:prstGeom prst="rect">
                <a:avLst/>
              </a:prstGeom>
              <a:blipFill>
                <a:blip r:embed="rId4"/>
                <a:stretch>
                  <a:fillRect l="-714" r="-1429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44BB99A-87C9-4457-B433-B3A420E2F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424" y="4581128"/>
            <a:ext cx="7315984" cy="98727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0B0429-2454-41A4-95C5-012DCC39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268760"/>
            <a:ext cx="8785670" cy="484353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65238"/>
            <a:ext cx="864076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회귀계수의 신뢰구간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회귀계수의 신뢰구간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63750" y="1341439"/>
            <a:ext cx="7080250" cy="575394"/>
            <a:chOff x="539750" y="1341439"/>
            <a:chExt cx="7080250" cy="575394"/>
          </a:xfrm>
        </p:grpSpPr>
        <p:pic>
          <p:nvPicPr>
            <p:cNvPr id="47106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958"/>
            <a:stretch/>
          </p:blipFill>
          <p:spPr bwMode="auto">
            <a:xfrm>
              <a:off x="539750" y="1341439"/>
              <a:ext cx="7080250" cy="575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013472" y="1452488"/>
              <a:ext cx="542528" cy="39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이고</a:t>
              </a:r>
              <a:r>
                <a:rPr kumimoji="0" lang="en-US" altLang="ko-KR" dirty="0">
                  <a:solidFill>
                    <a:schemeClr val="tx1"/>
                  </a:solidFill>
                  <a:latin typeface="+mn-ea"/>
                </a:rPr>
                <a:t>,</a:t>
              </a:r>
              <a:endParaRPr kumimoji="0"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31372" y="1452488"/>
              <a:ext cx="726678" cy="39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이므로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092325" y="2780929"/>
            <a:ext cx="7048511" cy="2971799"/>
            <a:chOff x="568324" y="3143251"/>
            <a:chExt cx="7048511" cy="2971799"/>
          </a:xfrm>
        </p:grpSpPr>
        <p:pic>
          <p:nvPicPr>
            <p:cNvPr id="9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75"/>
            <a:stretch/>
          </p:blipFill>
          <p:spPr bwMode="auto">
            <a:xfrm>
              <a:off x="568324" y="3143251"/>
              <a:ext cx="7048511" cy="2971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927496" y="3186038"/>
              <a:ext cx="2253853" cy="39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의 신뢰구간을 구하면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27496" y="4862438"/>
              <a:ext cx="2253853" cy="39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의 신뢰구간을 구하면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813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68414"/>
            <a:ext cx="8569325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411AAB-FD70-4FFD-B9ED-C126EE02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88" y="1116681"/>
            <a:ext cx="7416824" cy="55599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회귀분석의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독립변수</a:t>
            </a:r>
            <a:r>
              <a:rPr lang="en-US" altLang="ko-KR" dirty="0"/>
              <a:t>(independent variable)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연구나 조사의 연구모델에서 변수에 일어나는 현상을 설명하거나 원인이 되어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다른 변수에 영향을 주는 변수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/>
              <a:t>종속변수</a:t>
            </a:r>
            <a:r>
              <a:rPr lang="en-US" altLang="ko-KR" dirty="0"/>
              <a:t>(dependent variable)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연구나 조사의 연구모델에서 설명되거나 결과가 되어 다른 변수로부터 영향을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받는 변수</a:t>
            </a:r>
          </a:p>
        </p:txBody>
      </p:sp>
      <p:pic>
        <p:nvPicPr>
          <p:cNvPr id="1331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157788"/>
            <a:ext cx="48768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837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26DD7-7C69-49DB-8114-22A280877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33" y="1112884"/>
            <a:ext cx="7418733" cy="555620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A8DFA-FE13-40F5-9A6C-415FB339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81" y="1124744"/>
            <a:ext cx="8497638" cy="547732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444005"/>
            <a:ext cx="4636206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다중회귀분석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16276" y="2349500"/>
            <a:ext cx="6911975" cy="375552"/>
          </a:xfrm>
          <a:prstGeom prst="rect">
            <a:avLst/>
          </a:prstGeom>
          <a:blipFill rotWithShape="0">
            <a:blip r:embed="rId2"/>
            <a:stretch>
              <a:fillRect l="-794" t="-9677" b="-24194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dirty="0">
                <a:noFill/>
                <a:ea typeface="맑은 고딕" panose="020B0503020000020004" pitchFamily="50" charset="-127"/>
              </a:rPr>
              <a:t> 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2DB953-A565-43E5-9BDD-7ACD26A8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8713662" cy="481981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개념과 특징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다중회귀분석</a:t>
            </a:r>
            <a:r>
              <a:rPr lang="en-US" altLang="ko-KR" dirty="0"/>
              <a:t>(multiple regression analysis)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 종속변수에 영향을 미치는 독립변수가 여러 개인 경우에 실시하는 회귀분석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     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5427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3219451"/>
            <a:ext cx="4035425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개념과 특징</a:t>
            </a:r>
          </a:p>
        </p:txBody>
      </p:sp>
      <p:pic>
        <p:nvPicPr>
          <p:cNvPr id="55299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24"/>
          <a:stretch/>
        </p:blipFill>
        <p:spPr bwMode="auto">
          <a:xfrm>
            <a:off x="1992313" y="4330701"/>
            <a:ext cx="78486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 anchor="t"/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solidFill>
                      <a:schemeClr val="tx1"/>
                    </a:solidFill>
                    <a:latin typeface="+mn-ea"/>
                  </a:rPr>
                  <a:t>다중회귀모형에서 독립변수의 개수가 </a:t>
                </a:r>
                <a14:m>
                  <m:oMath xmlns:m="http://schemas.openxmlformats.org/officeDocument/2006/math">
                    <m:r>
                      <a:rPr kumimoji="0" lang="en-US" altLang="ko-KR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kumimoji="0" lang="ko-KR" altLang="en-US" dirty="0">
                    <a:solidFill>
                      <a:schemeClr val="tx1"/>
                    </a:solidFill>
                    <a:latin typeface="+mn-ea"/>
                  </a:rPr>
                  <a:t>개라면</a:t>
                </a:r>
                <a:endParaRPr kumimoji="0" lang="en-US" altLang="ko-KR" dirty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와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각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독립변수에서의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측정치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개수를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로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구분하여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설명할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수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있다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. </m:t>
                      </m:r>
                    </m:oMath>
                  </m:oMathPara>
                </a14:m>
                <a:endParaRPr kumimoji="0"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blipFill>
                <a:blip r:embed="rId3"/>
                <a:stretch>
                  <a:fillRect l="-2111" t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1825924" y="2727697"/>
            <a:ext cx="6934373" cy="824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다중회귀모형의 </a:t>
            </a:r>
            <a:r>
              <a:rPr kumimoji="0" lang="ko-KR" altLang="en-US" dirty="0" err="1">
                <a:solidFill>
                  <a:schemeClr val="tx1"/>
                </a:solidFill>
                <a:latin typeface="+mn-ea"/>
              </a:rPr>
              <a:t>회귀식은</a:t>
            </a:r>
            <a:endParaRPr kumimoji="0"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0" t="46656" r="21137" b="38147"/>
          <a:stretch/>
        </p:blipFill>
        <p:spPr bwMode="auto">
          <a:xfrm>
            <a:off x="3048000" y="3152776"/>
            <a:ext cx="5133976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825924" y="3984998"/>
            <a:ext cx="7864177" cy="33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개별 측정치들 사이의 차이인 </a:t>
            </a:r>
            <a:r>
              <a:rPr kumimoji="0" lang="ko-KR" altLang="en-US" dirty="0" err="1">
                <a:solidFill>
                  <a:schemeClr val="tx1"/>
                </a:solidFill>
                <a:latin typeface="+mn-ea"/>
              </a:rPr>
              <a:t>잔차를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0" lang="ko-KR" altLang="en-US" dirty="0" err="1">
                <a:solidFill>
                  <a:schemeClr val="tx1"/>
                </a:solidFill>
                <a:latin typeface="+mn-ea"/>
              </a:rPr>
              <a:t>회귀식에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 반영한 확률적 회귀모형은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개념과 특징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AB7394-C257-4AD1-935E-F74C3257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86" y="1120801"/>
            <a:ext cx="7441828" cy="55482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회귀계수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 anchor="t"/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solidFill>
                      <a:schemeClr val="tx1"/>
                    </a:solidFill>
                    <a:latin typeface="+mn-ea"/>
                  </a:rPr>
                  <a:t>다중회귀분석에서 회귀계수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ko-KR" altLang="en-US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0"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kumimoji="0" lang="ko-KR" alt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를</m:t>
                    </m:r>
                    <m:r>
                      <a:rPr kumimoji="0" lang="en-US" altLang="ko-KR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계산하는</m:t>
                    </m:r>
                    <m:r>
                      <a:rPr kumimoji="0" lang="en-US" altLang="ko-KR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방법은</m:t>
                    </m:r>
                  </m:oMath>
                </a14:m>
                <a:endParaRPr kumimoji="0" lang="en-US" altLang="ko-KR" b="0" dirty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solidFill>
                      <a:schemeClr val="tx1"/>
                    </a:solidFill>
                    <a:latin typeface="+mn-ea"/>
                  </a:rPr>
                  <a:t>독립변수의 수가 늘었다는 것 외에는 단순회귀분석과 동일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blipFill>
                <a:blip r:embed="rId2"/>
                <a:stretch>
                  <a:fillRect l="-2111" t="-5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2219476" y="2477289"/>
            <a:ext cx="7260901" cy="885767"/>
            <a:chOff x="222250" y="2304257"/>
            <a:chExt cx="8537575" cy="1041510"/>
          </a:xfrm>
        </p:grpSpPr>
        <p:pic>
          <p:nvPicPr>
            <p:cNvPr id="7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430"/>
            <a:stretch/>
          </p:blipFill>
          <p:spPr bwMode="auto">
            <a:xfrm>
              <a:off x="222250" y="2304257"/>
              <a:ext cx="8537575" cy="515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3" t="29095" r="77612" b="43335"/>
            <a:stretch/>
          </p:blipFill>
          <p:spPr bwMode="auto">
            <a:xfrm>
              <a:off x="749301" y="2830624"/>
              <a:ext cx="1384299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3856654" y="2995286"/>
            <a:ext cx="671804" cy="361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0" lang="ko-KR" altLang="en-US">
                <a:solidFill>
                  <a:schemeClr val="tx1"/>
                </a:solidFill>
                <a:latin typeface="+mn-ea"/>
              </a:rPr>
              <a:t>를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 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03452" y="4282504"/>
            <a:ext cx="5850889" cy="370632"/>
            <a:chOff x="679451" y="4282504"/>
            <a:chExt cx="5850889" cy="370632"/>
          </a:xfrm>
        </p:grpSpPr>
        <p:pic>
          <p:nvPicPr>
            <p:cNvPr id="57348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2" r="22357" b="5386"/>
            <a:stretch/>
          </p:blipFill>
          <p:spPr bwMode="auto">
            <a:xfrm>
              <a:off x="679451" y="4282504"/>
              <a:ext cx="5835649" cy="370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1397304" y="4346947"/>
              <a:ext cx="1026810" cy="30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t"/>
            <a:lstStyle/>
            <a:p>
              <a:pPr>
                <a:lnSpc>
                  <a:spcPct val="120000"/>
                </a:lnSpc>
              </a:pPr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의 나머지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908922" y="4346947"/>
              <a:ext cx="3621418" cy="30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t"/>
            <a:lstStyle/>
            <a:p>
              <a:pPr>
                <a:lnSpc>
                  <a:spcPct val="120000"/>
                </a:lnSpc>
              </a:pPr>
              <a:r>
                <a:rPr kumimoji="0" lang="ko-KR" altLang="en-US" dirty="0" err="1">
                  <a:solidFill>
                    <a:schemeClr val="tx1"/>
                  </a:solidFill>
                  <a:latin typeface="+mn-ea"/>
                </a:rPr>
                <a:t>를</a:t>
              </a:r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 최소로 하는 </a:t>
              </a:r>
              <a:r>
                <a:rPr kumimoji="0" lang="ko-KR" altLang="en-US" dirty="0" err="1">
                  <a:solidFill>
                    <a:schemeClr val="tx1"/>
                  </a:solidFill>
                  <a:latin typeface="+mn-ea"/>
                </a:rPr>
                <a:t>최소자승법을</a:t>
              </a:r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 사용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회귀계수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A3819-E6E5-483D-A121-32F3B3E5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700808"/>
            <a:ext cx="944477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65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회귀계수 계산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A3ED0D-DA58-4E77-8A37-033E9505B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4"/>
            <a:ext cx="8641654" cy="17965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회귀분석의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회귀분석을 하는 이유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독립변수와 종속변수의 관계 정도와 강도를 파악하기 위해서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 </a:t>
            </a:r>
            <a:r>
              <a:rPr lang="ko-KR" altLang="en-US" sz="1800" b="0" dirty="0">
                <a:solidFill>
                  <a:schemeClr val="tx1"/>
                </a:solidFill>
              </a:rPr>
              <a:t>상관분석에서 변수 간의 연관관계를 확인했지만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</a:rPr>
              <a:t> 회귀분석에서는 더욱 정확한 관계를 제시할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2. </a:t>
            </a:r>
            <a:r>
              <a:rPr lang="ko-KR" altLang="en-US" sz="1800" b="0" dirty="0">
                <a:solidFill>
                  <a:schemeClr val="tx1"/>
                </a:solidFill>
              </a:rPr>
              <a:t>독립변수와 종속변수의 관계가 양</a:t>
            </a:r>
            <a:r>
              <a:rPr lang="en-US" altLang="ko-KR" sz="1800" b="0" dirty="0">
                <a:solidFill>
                  <a:schemeClr val="tx1"/>
                </a:solidFill>
              </a:rPr>
              <a:t>(+)</a:t>
            </a:r>
            <a:r>
              <a:rPr lang="ko-KR" altLang="en-US" sz="1800" b="0" dirty="0">
                <a:solidFill>
                  <a:schemeClr val="tx1"/>
                </a:solidFill>
              </a:rPr>
              <a:t>인지 음</a:t>
            </a:r>
            <a:r>
              <a:rPr lang="en-US" altLang="ko-KR" sz="1800" b="0" dirty="0">
                <a:solidFill>
                  <a:schemeClr val="tx1"/>
                </a:solidFill>
              </a:rPr>
              <a:t>(-)</a:t>
            </a:r>
            <a:r>
              <a:rPr lang="ko-KR" altLang="en-US" sz="1800" b="0" dirty="0">
                <a:solidFill>
                  <a:schemeClr val="tx1"/>
                </a:solidFill>
              </a:rPr>
              <a:t>인지 파악하기 위해서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회귀분석을 통해 계산된 </a:t>
            </a:r>
            <a:r>
              <a:rPr lang="el-GR" altLang="ko-KR" sz="1800" b="0" dirty="0">
                <a:solidFill>
                  <a:schemeClr val="tx1"/>
                </a:solidFill>
              </a:rPr>
              <a:t>β</a:t>
            </a:r>
            <a:r>
              <a:rPr lang="ko-KR" altLang="en-US" sz="1800" b="0" dirty="0">
                <a:solidFill>
                  <a:schemeClr val="tx1"/>
                </a:solidFill>
              </a:rPr>
              <a:t>값으로 변수 간 관계의 기울기를 표현하여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</a:rPr>
              <a:t> 양</a:t>
            </a:r>
            <a:r>
              <a:rPr lang="en-US" altLang="ko-KR" sz="1800" b="0" dirty="0">
                <a:solidFill>
                  <a:schemeClr val="tx1"/>
                </a:solidFill>
              </a:rPr>
              <a:t>(+)</a:t>
            </a:r>
            <a:r>
              <a:rPr lang="ko-KR" altLang="en-US" sz="1800" b="0" dirty="0">
                <a:solidFill>
                  <a:schemeClr val="tx1"/>
                </a:solidFill>
              </a:rPr>
              <a:t>이나 음</a:t>
            </a:r>
            <a:r>
              <a:rPr lang="en-US" altLang="ko-KR" sz="1800" b="0" dirty="0">
                <a:solidFill>
                  <a:schemeClr val="tx1"/>
                </a:solidFill>
              </a:rPr>
              <a:t>(-)</a:t>
            </a:r>
            <a:r>
              <a:rPr lang="ko-KR" altLang="en-US" sz="1800" b="0" dirty="0">
                <a:solidFill>
                  <a:schemeClr val="tx1"/>
                </a:solidFill>
              </a:rPr>
              <a:t>으로 구분해서 더욱 정확한 수치를 제시할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3. </a:t>
            </a:r>
            <a:r>
              <a:rPr lang="ko-KR" altLang="en-US" sz="1800" b="0" dirty="0">
                <a:solidFill>
                  <a:schemeClr val="tx1"/>
                </a:solidFill>
              </a:rPr>
              <a:t>독립변수와 종속변수의 크기의 정도가 어느 정도인지 확인하기 위해서</a:t>
            </a:r>
          </a:p>
        </p:txBody>
      </p:sp>
    </p:spTree>
    <p:extLst>
      <p:ext uri="{BB962C8B-B14F-4D97-AF65-F5344CB8AC3E}">
        <p14:creationId xmlns:p14="http://schemas.microsoft.com/office/powerpoint/2010/main" val="1106966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회귀계수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118201-9DED-41EA-8827-FDA19B16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05" y="1052736"/>
            <a:ext cx="8065590" cy="554011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회귀계수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22BA7D-3973-463D-8BD9-C33DA3AA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88" y="1056179"/>
            <a:ext cx="7416824" cy="50984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3E0ADA-1C54-4A0F-8B68-95DD4748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6201117"/>
            <a:ext cx="6915150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9217718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다중회귀분석의 회귀계수 계산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</a:t>
            </a:r>
            <a:r>
              <a:rPr lang="en-US" altLang="ko-KR" dirty="0">
                <a:solidFill>
                  <a:srgbClr val="C00000"/>
                </a:solidFill>
              </a:rPr>
              <a:t>Excel </a:t>
            </a:r>
            <a:r>
              <a:rPr lang="ko-KR" altLang="en-US" dirty="0">
                <a:solidFill>
                  <a:srgbClr val="C00000"/>
                </a:solidFill>
              </a:rPr>
              <a:t>풀이 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51FF3D-E7BF-4DC0-8A9E-1D0405D3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220910"/>
            <a:ext cx="8713662" cy="425864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9217718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다중회귀분석의 회귀계수 계산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</a:t>
            </a:r>
            <a:r>
              <a:rPr lang="en-US" altLang="ko-KR" dirty="0">
                <a:solidFill>
                  <a:srgbClr val="C00000"/>
                </a:solidFill>
              </a:rPr>
              <a:t>Excel </a:t>
            </a:r>
            <a:r>
              <a:rPr lang="ko-KR" altLang="en-US" dirty="0">
                <a:solidFill>
                  <a:srgbClr val="C00000"/>
                </a:solidFill>
              </a:rPr>
              <a:t>풀이 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240DE0-4637-4871-AF7A-D6FC2422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695325"/>
            <a:ext cx="69532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83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9217718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다중회귀분석의 회귀계수 계산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</a:t>
            </a:r>
            <a:r>
              <a:rPr lang="en-US" altLang="ko-KR" dirty="0">
                <a:solidFill>
                  <a:srgbClr val="C00000"/>
                </a:solidFill>
              </a:rPr>
              <a:t>Excel </a:t>
            </a:r>
            <a:r>
              <a:rPr lang="ko-KR" altLang="en-US" dirty="0">
                <a:solidFill>
                  <a:srgbClr val="C00000"/>
                </a:solidFill>
              </a:rPr>
              <a:t>풀이 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5B13A1-731E-45EC-97A5-D9289506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204912"/>
            <a:ext cx="6953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4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889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적합도 검정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 도출한 회귀식이 어느 정도 측정치들을 설명하는지를 나타냄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64516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35862"/>
          <a:stretch/>
        </p:blipFill>
        <p:spPr bwMode="auto">
          <a:xfrm>
            <a:off x="4483100" y="2742828"/>
            <a:ext cx="2638672" cy="74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316088" y="24115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다중회귀분석에서 결정계수는</a:t>
            </a:r>
            <a:endParaRPr lang="en-US" altLang="ko-KR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326828" y="4100697"/>
                <a:ext cx="7729612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독립변수가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개로 늘어나기 때문에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독립변수의 개수가 늘어나는 만큼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b="0" i="0" dirty="0">
                    <a:latin typeface="+mj-lt"/>
                    <a:ea typeface="+mn-ea"/>
                  </a:rPr>
                  <a:t>이</a:t>
                </a:r>
                <a:r>
                  <a:rPr lang="en-US" altLang="ko-KR" b="0" i="0" dirty="0">
                    <a:latin typeface="+mj-lt"/>
                    <a:ea typeface="+mn-ea"/>
                  </a:rPr>
                  <a:t> </a:t>
                </a:r>
                <a:r>
                  <a:rPr lang="ko-KR" altLang="en-US" b="0" i="0" dirty="0">
                    <a:latin typeface="+mj-lt"/>
                    <a:ea typeface="+mn-ea"/>
                  </a:rPr>
                  <a:t>변화하는</a:t>
                </a:r>
                <a:r>
                  <a:rPr lang="en-US" altLang="ko-KR" b="0" i="0" dirty="0">
                    <a:latin typeface="+mj-lt"/>
                    <a:ea typeface="+mn-ea"/>
                  </a:rPr>
                  <a:t> </a:t>
                </a:r>
                <a:r>
                  <a:rPr lang="ko-KR" altLang="en-US" b="0" i="0" dirty="0">
                    <a:latin typeface="+mj-lt"/>
                    <a:ea typeface="+mn-ea"/>
                  </a:rPr>
                  <a:t>정도를</a:t>
                </a:r>
                <a:r>
                  <a:rPr lang="en-US" altLang="ko-KR" b="0" i="0" dirty="0">
                    <a:latin typeface="+mj-lt"/>
                    <a:ea typeface="+mn-ea"/>
                  </a:rPr>
                  <a:t> </a:t>
                </a:r>
                <a:r>
                  <a:rPr lang="ko-KR" altLang="en-US" b="0" i="0" dirty="0">
                    <a:latin typeface="+mj-lt"/>
                    <a:ea typeface="+mn-ea"/>
                  </a:rPr>
                  <a:t>수정해야</a:t>
                </a:r>
                <a:r>
                  <a:rPr lang="en-US" altLang="ko-KR" b="0" i="0" dirty="0">
                    <a:latin typeface="+mj-lt"/>
                    <a:ea typeface="+mn-ea"/>
                  </a:rPr>
                  <a:t> </a:t>
                </a:r>
                <a:r>
                  <a:rPr lang="ko-KR" altLang="en-US" b="0" i="0" dirty="0">
                    <a:latin typeface="+mj-lt"/>
                    <a:ea typeface="+mn-ea"/>
                  </a:rPr>
                  <a:t>한다</a:t>
                </a:r>
                <a:r>
                  <a:rPr lang="en-US" altLang="ko-KR" b="0" i="0" dirty="0">
                    <a:latin typeface="+mj-lt"/>
                    <a:ea typeface="+mn-ea"/>
                  </a:rPr>
                  <a:t>. 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828" y="4100697"/>
                <a:ext cx="7729612" cy="725135"/>
              </a:xfrm>
              <a:prstGeom prst="rect">
                <a:avLst/>
              </a:prstGeom>
              <a:blipFill>
                <a:blip r:embed="rId3"/>
                <a:stretch>
                  <a:fillRect l="-710" t="-1681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64517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9" t="58888"/>
          <a:stretch/>
        </p:blipFill>
        <p:spPr bwMode="auto">
          <a:xfrm>
            <a:off x="4775201" y="2492896"/>
            <a:ext cx="4149725" cy="11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91196" y="1519743"/>
                <a:ext cx="8153276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수정된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𝑎𝑑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𝑗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𝑢𝑠𝑡𝑒𝑑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)</a:t>
                </a:r>
                <a:r>
                  <a:rPr lang="ko-KR" altLang="en-US" dirty="0">
                    <a:latin typeface="+mn-ea"/>
                    <a:ea typeface="+mn-ea"/>
                  </a:rPr>
                  <a:t>은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 변화하는 정도를 반영하면서 각 자유도로 나누어 </a:t>
                </a:r>
                <a:r>
                  <a:rPr lang="ko-KR" altLang="en-US" dirty="0" err="1">
                    <a:latin typeface="+mn-ea"/>
                    <a:ea typeface="+mn-ea"/>
                  </a:rPr>
                  <a:t>불편추정량을</a:t>
                </a:r>
                <a:r>
                  <a:rPr lang="ko-KR" altLang="en-US" dirty="0">
                    <a:latin typeface="+mn-ea"/>
                    <a:ea typeface="+mn-ea"/>
                  </a:rPr>
                  <a:t> 계산 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196" y="1519743"/>
                <a:ext cx="8153276" cy="725135"/>
              </a:xfrm>
              <a:prstGeom prst="rect">
                <a:avLst/>
              </a:prstGeom>
              <a:blipFill>
                <a:blip r:embed="rId3"/>
                <a:stretch>
                  <a:fillRect l="-598" t="-840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3575720" y="2949644"/>
                <a:ext cx="1240508" cy="392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수정된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949644"/>
                <a:ext cx="1240508" cy="392736"/>
              </a:xfrm>
              <a:prstGeom prst="rect">
                <a:avLst/>
              </a:prstGeom>
              <a:blipFill>
                <a:blip r:embed="rId4"/>
                <a:stretch>
                  <a:fillRect l="-4433" t="-3125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0520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>
                  <a:defRPr/>
                </a:pPr>
                <a:r>
                  <a:rPr lang="ko-KR" altLang="en-US" dirty="0"/>
                  <a:t>분산분석</a:t>
                </a: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다중회귀분석도 총편차를 분해하는 과정이 분산분석과 동일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Char char="à"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각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제곱합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𝑆𝑆𝑇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𝑆𝑆𝑅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𝑆𝑆𝐸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를 구한 후에는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분산분석에서의 평균제곱을 구하기 위해 각각의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자유도를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알아야 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            </a:t>
                </a:r>
              </a:p>
              <a:p>
                <a:pPr>
                  <a:defRPr/>
                </a:pPr>
                <a:endParaRPr lang="en-US" altLang="ko-KR" dirty="0"/>
              </a:p>
              <a:p>
                <a:pPr>
                  <a:defRPr/>
                </a:pPr>
                <a:endParaRPr lang="en-US" altLang="ko-KR" sz="1050" dirty="0"/>
              </a:p>
              <a:p>
                <a:pPr>
                  <a:defRPr/>
                </a:pPr>
                <a:endParaRPr lang="en-US" altLang="ko-KR" dirty="0"/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40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206751"/>
            <a:ext cx="2808288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4781550"/>
            <a:ext cx="80645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66563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44"/>
          <a:stretch/>
        </p:blipFill>
        <p:spPr bwMode="auto">
          <a:xfrm>
            <a:off x="2512370" y="3849879"/>
            <a:ext cx="5380748" cy="7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평균오차제곱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𝑀𝑆𝐸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과 평균 회귀제곱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𝑀𝑆𝑅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은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  <a:blipFill>
                <a:blip r:embed="rId3"/>
                <a:stretch>
                  <a:fillRect l="-673"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63552" y="3356993"/>
                <a:ext cx="8153276" cy="391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회귀와 </a:t>
                </a:r>
                <a:r>
                  <a:rPr lang="ko-KR" altLang="en-US" dirty="0" err="1">
                    <a:latin typeface="+mn-ea"/>
                    <a:ea typeface="+mn-ea"/>
                  </a:rPr>
                  <a:t>잔차에</a:t>
                </a:r>
                <a:r>
                  <a:rPr lang="ko-KR" altLang="en-US" dirty="0">
                    <a:latin typeface="+mn-ea"/>
                    <a:ea typeface="+mn-ea"/>
                  </a:rPr>
                  <a:t> 대한 분산비율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는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356993"/>
                <a:ext cx="8153276" cy="391967"/>
              </a:xfrm>
              <a:prstGeom prst="rect">
                <a:avLst/>
              </a:prstGeom>
              <a:blipFill>
                <a:blip r:embed="rId4"/>
                <a:stretch>
                  <a:fillRect l="-673" t="-3125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8" b="56781"/>
          <a:stretch/>
        </p:blipFill>
        <p:spPr bwMode="auto">
          <a:xfrm>
            <a:off x="2512370" y="1916833"/>
            <a:ext cx="5380746" cy="74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3EFA9C-C500-4FC4-847E-6F030DAE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4" y="1340767"/>
            <a:ext cx="8929687" cy="1010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회귀분석의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회귀분석의 기본 가정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독립변수와 종속변수가 나타내는 값의 분포는 선형이다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수집된 데이터의 분산이 정규분포를 구성한다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오차항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 err="1">
                <a:solidFill>
                  <a:schemeClr val="tx1"/>
                </a:solidFill>
              </a:rPr>
              <a:t>잔차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의 </a:t>
            </a:r>
            <a:r>
              <a:rPr lang="ko-KR" altLang="en-US" sz="1800" b="0" dirty="0" err="1">
                <a:solidFill>
                  <a:schemeClr val="tx1"/>
                </a:solidFill>
              </a:rPr>
              <a:t>기대값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은 </a:t>
            </a:r>
            <a:r>
              <a:rPr lang="en-US" altLang="ko-KR" sz="1800" b="0" dirty="0">
                <a:solidFill>
                  <a:schemeClr val="tx1"/>
                </a:solidFill>
              </a:rPr>
              <a:t>0</a:t>
            </a:r>
            <a:r>
              <a:rPr lang="ko-KR" altLang="en-US" sz="1800" b="0" dirty="0">
                <a:solidFill>
                  <a:schemeClr val="tx1"/>
                </a:solidFill>
              </a:rPr>
              <a:t>이다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오차항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 err="1">
                <a:solidFill>
                  <a:schemeClr val="tx1"/>
                </a:solidFill>
              </a:rPr>
              <a:t>잔차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의 분산은 모두 동질적이다</a:t>
            </a:r>
            <a:r>
              <a:rPr lang="en-US" altLang="ko-KR" sz="1800" b="0" dirty="0">
                <a:solidFill>
                  <a:schemeClr val="tx1"/>
                </a:solidFill>
              </a:rPr>
              <a:t>. (</a:t>
            </a:r>
            <a:r>
              <a:rPr lang="ko-KR" altLang="en-US" sz="1800" b="0" dirty="0">
                <a:solidFill>
                  <a:schemeClr val="tx1"/>
                </a:solidFill>
              </a:rPr>
              <a:t>등분산성의 가정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독립변수는 사전에 주어진 값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즉 </a:t>
            </a:r>
            <a:r>
              <a:rPr lang="ko-KR" altLang="en-US" sz="1800" b="0" dirty="0" err="1">
                <a:solidFill>
                  <a:schemeClr val="tx1"/>
                </a:solidFill>
              </a:rPr>
              <a:t>고정값이다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데이터는 독립적으로 추출되어야 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각 오차는 서로 독립적이다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55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8612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7"/>
          <a:stretch/>
        </p:blipFill>
        <p:spPr bwMode="auto">
          <a:xfrm>
            <a:off x="1833264" y="5307894"/>
            <a:ext cx="3542657" cy="56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총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𝑆𝑆𝑇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회귀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𝑆𝑆𝑅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오차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𝑆𝑆𝐸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구하면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  <a:blipFill>
                <a:blip r:embed="rId3"/>
                <a:stretch>
                  <a:fillRect l="-673"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4822239"/>
                <a:ext cx="8153276" cy="397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결정계수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ko-KR" altLang="en-US" b="0" i="1" smtClean="0">
                        <a:latin typeface="Cambria Math"/>
                        <a:ea typeface="+mn-ea"/>
                      </a:rPr>
                      <m:t>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구하면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822239"/>
                <a:ext cx="8153276" cy="397609"/>
              </a:xfrm>
              <a:prstGeom prst="rect">
                <a:avLst/>
              </a:prstGeom>
              <a:blipFill>
                <a:blip r:embed="rId4"/>
                <a:stretch>
                  <a:fillRect l="-673"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D6414380-CA7B-41DA-B680-A1B4FEB19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815" y="2060227"/>
            <a:ext cx="7524750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9636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3"/>
          <a:stretch/>
        </p:blipFill>
        <p:spPr bwMode="auto">
          <a:xfrm>
            <a:off x="1806575" y="4423950"/>
            <a:ext cx="4870450" cy="58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63552" y="1519743"/>
                <a:ext cx="8153276" cy="435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𝑅</m:t>
                          </m:r>
                        </m:e>
                        <m:sup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ko-KR" altLang="en-US">
                          <a:latin typeface="Cambria Math"/>
                          <a:ea typeface="+mn-ea"/>
                        </a:rPr>
                        <m:t>을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불편추정량으로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변경하기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위하여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수정된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𝑅</m:t>
                          </m:r>
                        </m:e>
                        <m:sup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ko-KR" altLang="en-US">
                          <a:latin typeface="Cambria Math"/>
                          <a:ea typeface="+mn-ea"/>
                        </a:rPr>
                        <m:t>을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계산해야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한다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.  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519743"/>
                <a:ext cx="8153276" cy="435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063552" y="2996952"/>
                <a:ext cx="8153276" cy="430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  <a:ea typeface="+mn-ea"/>
                        </a:rPr>
                        <m:t>따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라서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회귀식은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34.9%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설명력을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가진다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. 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996952"/>
                <a:ext cx="8153276" cy="430952"/>
              </a:xfrm>
              <a:prstGeom prst="rect">
                <a:avLst/>
              </a:prstGeom>
              <a:blipFill>
                <a:blip r:embed="rId4"/>
                <a:stretch>
                  <a:fillRect l="-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063552" y="3911352"/>
                <a:ext cx="8153276" cy="430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  <a:ea typeface="+mn-ea"/>
                        </a:rPr>
                        <m:t>분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산비율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𝐹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을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구하면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911352"/>
                <a:ext cx="8153276" cy="430952"/>
              </a:xfrm>
              <a:prstGeom prst="rect">
                <a:avLst/>
              </a:prstGeom>
              <a:blipFill>
                <a:blip r:embed="rId5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F018042-89B1-41C8-8FAC-9437816A5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600" y="2064750"/>
            <a:ext cx="7992888" cy="553021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2865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회귀식의</a:t>
            </a:r>
            <a:r>
              <a:rPr lang="ko-KR" altLang="en-US" dirty="0"/>
              <a:t> 유의성 검정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1895743"/>
                <a:ext cx="8153276" cy="733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ea typeface="+mn-ea"/>
                      </a:rPr>
                      <m:t>다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중회기분석에서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회기식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𝑌</m:t>
                        </m:r>
                      </m:e>
                    </m:acc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=3.514+0.269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+0.211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0.162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ko-KR" altLang="en-US" i="1">
                        <a:latin typeface="Cambria Math"/>
                        <a:ea typeface="+mn-ea"/>
                      </a:rPr>
                      <m:t>에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대해</m:t>
                    </m:r>
                  </m:oMath>
                </a14:m>
                <a:endParaRPr lang="en-US" altLang="ko-KR" i="1" dirty="0">
                  <a:latin typeface="Cambria Math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F</a:t>
                </a:r>
                <a:r>
                  <a:rPr lang="ko-KR" altLang="en-US" dirty="0">
                    <a:latin typeface="+mn-ea"/>
                    <a:ea typeface="+mn-ea"/>
                  </a:rPr>
                  <a:t>검정을 통해 </a:t>
                </a:r>
                <a:r>
                  <a:rPr lang="ko-KR" altLang="en-US" dirty="0" err="1">
                    <a:latin typeface="+mn-ea"/>
                    <a:ea typeface="+mn-ea"/>
                  </a:rPr>
                  <a:t>회귀식의</a:t>
                </a:r>
                <a:r>
                  <a:rPr lang="ko-KR" altLang="en-US" dirty="0">
                    <a:latin typeface="+mn-ea"/>
                    <a:ea typeface="+mn-ea"/>
                  </a:rPr>
                  <a:t> 유의성을 검정해야 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895743"/>
                <a:ext cx="8153276" cy="733278"/>
              </a:xfrm>
              <a:prstGeom prst="rect">
                <a:avLst/>
              </a:prstGeom>
              <a:blipFill>
                <a:blip r:embed="rId2"/>
                <a:stretch>
                  <a:fillRect l="-673" t="-8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063552" y="2972069"/>
                <a:ext cx="8153276" cy="724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 err="1">
                    <a:latin typeface="+mn-ea"/>
                    <a:ea typeface="+mn-ea"/>
                  </a:rPr>
                  <a:t>회귀식의</a:t>
                </a:r>
                <a:r>
                  <a:rPr lang="ko-KR" altLang="en-US" dirty="0">
                    <a:latin typeface="+mn-ea"/>
                    <a:ea typeface="+mn-ea"/>
                  </a:rPr>
                  <a:t> 유의성을 검정하는 방법은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회귀와 </a:t>
                </a:r>
                <a:r>
                  <a:rPr lang="ko-KR" altLang="en-US" dirty="0" err="1">
                    <a:latin typeface="+mn-ea"/>
                    <a:ea typeface="+mn-ea"/>
                  </a:rPr>
                  <a:t>잔차에</a:t>
                </a:r>
                <a:r>
                  <a:rPr lang="ko-KR" altLang="en-US" dirty="0">
                    <a:latin typeface="+mn-ea"/>
                    <a:ea typeface="+mn-ea"/>
                  </a:rPr>
                  <a:t> 대한 분산비율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값을 계산해서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972069"/>
                <a:ext cx="8153276" cy="724365"/>
              </a:xfrm>
              <a:prstGeom prst="rect">
                <a:avLst/>
              </a:prstGeom>
              <a:blipFill>
                <a:blip r:embed="rId3"/>
                <a:stretch>
                  <a:fillRect l="-673" t="-1695" b="-13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063552" y="4040022"/>
                <a:ext cx="8153276" cy="724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분포표의 값보다 더 크다면 </a:t>
                </a:r>
                <a:r>
                  <a:rPr lang="ko-KR" altLang="en-US" dirty="0" err="1">
                    <a:latin typeface="+mn-ea"/>
                    <a:ea typeface="+mn-ea"/>
                  </a:rPr>
                  <a:t>귀무가설을</a:t>
                </a:r>
                <a:r>
                  <a:rPr lang="ko-KR" altLang="en-US" dirty="0">
                    <a:latin typeface="+mn-ea"/>
                    <a:ea typeface="+mn-ea"/>
                  </a:rPr>
                  <a:t> 기각하고 </a:t>
                </a:r>
                <a:br>
                  <a:rPr lang="en-US" altLang="ko-KR" dirty="0">
                    <a:latin typeface="+mn-ea"/>
                    <a:ea typeface="+mn-ea"/>
                  </a:rPr>
                </a:br>
                <a:r>
                  <a:rPr lang="en-US" altLang="ko-KR" dirty="0">
                    <a:latin typeface="+mn-ea"/>
                    <a:ea typeface="+mn-ea"/>
                  </a:rPr>
                  <a:t>                                     </a:t>
                </a:r>
                <a:r>
                  <a:rPr lang="ko-KR" altLang="en-US" dirty="0">
                    <a:latin typeface="+mn-ea"/>
                    <a:ea typeface="+mn-ea"/>
                  </a:rPr>
                  <a:t>대립가설을 채택하는 것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040022"/>
                <a:ext cx="8153276" cy="724365"/>
              </a:xfrm>
              <a:prstGeom prst="rect">
                <a:avLst/>
              </a:prstGeom>
              <a:blipFill>
                <a:blip r:embed="rId4"/>
                <a:stretch>
                  <a:fillRect t="-1681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8BC42-0C7A-4B12-A7B8-60F25708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340768"/>
            <a:ext cx="8875747" cy="331236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63552" y="1412777"/>
            <a:ext cx="8153276" cy="39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회귀식에 대한 유의성을 검정하기 위해 회귀식에 대한 가설을 수립한다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2" t="15770" r="32851" b="58939"/>
          <a:stretch/>
        </p:blipFill>
        <p:spPr bwMode="auto">
          <a:xfrm>
            <a:off x="3835400" y="1943100"/>
            <a:ext cx="3467101" cy="92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3131420"/>
                <a:ext cx="8153276" cy="44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분산비율이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=15.084</a:t>
                </a:r>
                <a:r>
                  <a:rPr lang="ko-KR" altLang="en-US" dirty="0">
                    <a:latin typeface="+mn-ea"/>
                    <a:ea typeface="+mn-ea"/>
                  </a:rPr>
                  <a:t>이고</a:t>
                </a:r>
                <a:r>
                  <a:rPr lang="en-US" altLang="ko-KR" dirty="0">
                    <a:latin typeface="+mn-ea"/>
                    <a:ea typeface="+mn-ea"/>
                  </a:rPr>
                  <a:t>, F</a:t>
                </a:r>
                <a:r>
                  <a:rPr lang="ko-KR" altLang="en-US" dirty="0">
                    <a:latin typeface="+mn-ea"/>
                    <a:ea typeface="+mn-ea"/>
                  </a:rPr>
                  <a:t>분포표에서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(3.76)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=2.72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131420"/>
                <a:ext cx="8153276" cy="441596"/>
              </a:xfrm>
              <a:prstGeom prst="rect">
                <a:avLst/>
              </a:prstGeom>
              <a:blipFill>
                <a:blip r:embed="rId3"/>
                <a:stretch>
                  <a:fillRect l="-673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063552" y="4383336"/>
                <a:ext cx="8153276" cy="1421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값이 </a:t>
                </a:r>
                <a:r>
                  <a:rPr lang="ko-KR" altLang="en-US" dirty="0" err="1">
                    <a:latin typeface="+mn-ea"/>
                    <a:ea typeface="+mn-ea"/>
                  </a:rPr>
                  <a:t>임계치보다</a:t>
                </a:r>
                <a:r>
                  <a:rPr lang="ko-KR" altLang="en-US" dirty="0">
                    <a:latin typeface="+mn-ea"/>
                    <a:ea typeface="+mn-ea"/>
                  </a:rPr>
                  <a:t> 크므로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    </a:t>
                </a:r>
                <a:r>
                  <a:rPr lang="ko-KR" altLang="en-US" dirty="0" err="1">
                    <a:latin typeface="+mn-ea"/>
                    <a:ea typeface="+mn-ea"/>
                  </a:rPr>
                  <a:t>귀무가설을</a:t>
                </a:r>
                <a:r>
                  <a:rPr lang="ko-KR" altLang="en-US" dirty="0">
                    <a:latin typeface="+mn-ea"/>
                    <a:ea typeface="+mn-ea"/>
                  </a:rPr>
                  <a:t> 기각하고 대립가설을 채택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따라서 </a:t>
                </a:r>
                <a:r>
                  <a:rPr lang="ko-KR" altLang="en-US" dirty="0" err="1">
                    <a:latin typeface="+mn-ea"/>
                    <a:ea typeface="+mn-ea"/>
                  </a:rPr>
                  <a:t>회귀식은</a:t>
                </a:r>
                <a:r>
                  <a:rPr lang="ko-KR" altLang="en-US" dirty="0">
                    <a:latin typeface="+mn-ea"/>
                    <a:ea typeface="+mn-ea"/>
                  </a:rPr>
                  <a:t> 유의하다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383336"/>
                <a:ext cx="8153276" cy="1421928"/>
              </a:xfrm>
              <a:prstGeom prst="rect">
                <a:avLst/>
              </a:prstGeom>
              <a:blipFill>
                <a:blip r:embed="rId4"/>
                <a:stretch>
                  <a:fillRect l="-673" t="-429" b="-38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09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회귀계수의 신뢰구간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1884906"/>
                <a:ext cx="8153276" cy="73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표본에서 도출한 </a:t>
                </a:r>
                <a:r>
                  <a:rPr lang="ko-KR" altLang="en-US" dirty="0" err="1">
                    <a:latin typeface="+mn-ea"/>
                    <a:ea typeface="+mn-ea"/>
                  </a:rPr>
                  <a:t>회귀식</a:t>
                </a:r>
                <a:r>
                  <a:rPr lang="ko-KR" altLang="en-US" dirty="0">
                    <a:latin typeface="+mn-ea"/>
                    <a:ea typeface="+mn-ea"/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                         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에서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</a:p>
              <a:p>
                <a:pPr>
                  <a:lnSpc>
                    <a:spcPct val="12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884906"/>
                <a:ext cx="8153276" cy="730585"/>
              </a:xfrm>
              <a:prstGeom prst="rect">
                <a:avLst/>
              </a:prstGeom>
              <a:blipFill>
                <a:blip r:embed="rId2"/>
                <a:stretch>
                  <a:fillRect l="-673" t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063552" y="2788762"/>
                <a:ext cx="8153276" cy="897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ko-KR" altLang="en-US">
                          <a:latin typeface="Cambria Math"/>
                          <a:ea typeface="+mn-ea"/>
                        </a:rPr>
                        <m:t>는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b="0" i="1" smtClean="0"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=0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인</m:t>
                          </m:r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 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경우를</m:t>
                          </m:r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 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유의한</m:t>
                          </m:r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 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경우로</m:t>
                          </m:r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 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가설을</m:t>
                          </m:r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 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수립하면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788762"/>
                <a:ext cx="8153276" cy="897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9" b="64962"/>
          <a:stretch/>
        </p:blipFill>
        <p:spPr bwMode="auto">
          <a:xfrm>
            <a:off x="2387600" y="3638092"/>
            <a:ext cx="7416800" cy="5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2063552" y="4644160"/>
                <a:ext cx="8153276" cy="406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가설이 수립되면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대한 검정통계량을 계산한다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644160"/>
                <a:ext cx="8153276" cy="406458"/>
              </a:xfrm>
              <a:prstGeom prst="rect">
                <a:avLst/>
              </a:prstGeom>
              <a:blipFill>
                <a:blip r:embed="rId5"/>
                <a:stretch>
                  <a:fillRect l="-673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5" b="28308"/>
          <a:stretch/>
        </p:blipFill>
        <p:spPr bwMode="auto">
          <a:xfrm>
            <a:off x="2431790" y="5144988"/>
            <a:ext cx="7416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DC8623-CAEC-49D1-86E9-24281F8C2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856" y="1954923"/>
            <a:ext cx="3448050" cy="2952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09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회귀계수의 신뢰구간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2063552" y="1833622"/>
                <a:ext cx="8153276" cy="406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대한 신뢰구간은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833622"/>
                <a:ext cx="8153276" cy="406458"/>
              </a:xfrm>
              <a:prstGeom prst="rect">
                <a:avLst/>
              </a:prstGeom>
              <a:blipFill>
                <a:blip r:embed="rId2"/>
                <a:stretch>
                  <a:fillRect l="-224" b="-24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D8F1B48E-F9B7-4C76-AC3C-5C5B8D92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077" y="2643187"/>
            <a:ext cx="6899845" cy="4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29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BC26F1-7F31-4930-948F-19C3EEF1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412776"/>
            <a:ext cx="8929687" cy="146676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75779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92888"/>
            <a:ext cx="7610475" cy="105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4"/>
          <a:stretch/>
        </p:blipFill>
        <p:spPr bwMode="auto">
          <a:xfrm>
            <a:off x="1784350" y="3805318"/>
            <a:ext cx="7766050" cy="163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775521" y="3236832"/>
                <a:ext cx="5290231" cy="435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>
                          <a:latin typeface="Cambria Math"/>
                          <a:ea typeface="+mn-ea"/>
                        </a:rPr>
                        <m:t>그러므로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신뢰구간을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다음과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같이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계산할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수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있다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. 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3236832"/>
                <a:ext cx="5290231" cy="435184"/>
              </a:xfrm>
              <a:prstGeom prst="rect">
                <a:avLst/>
              </a:prstGeom>
              <a:blipFill>
                <a:blip r:embed="rId4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</a:t>
            </a:r>
          </a:p>
        </p:txBody>
      </p:sp>
      <p:pic>
        <p:nvPicPr>
          <p:cNvPr id="76803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341439"/>
            <a:ext cx="8610600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299989"/>
            <a:ext cx="4636206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단순회귀분석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11121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단순회귀분석의 개념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단순회귀분석의 특징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최소자승법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적합도 검정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회귀계수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유의성 검정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4D5D6F-56A6-4EDC-84AF-E8FD7D73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52" y="1124744"/>
            <a:ext cx="9001695" cy="543402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EB5EA-CAB4-4F03-A747-B5504E41C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124744"/>
            <a:ext cx="9145711" cy="553386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F5FD47-F787-4C49-A594-1E56C26C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13" y="1136164"/>
            <a:ext cx="8628434" cy="553292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회귀분석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0A9A86-8356-4D7B-A0F7-97CD072F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340767"/>
            <a:ext cx="8929686" cy="37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19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7888</TotalTime>
  <Words>1765</Words>
  <Application>Microsoft Office PowerPoint</Application>
  <PresentationFormat>와이드스크린</PresentationFormat>
  <Paragraphs>316</Paragraphs>
  <Slides>83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8" baseType="lpstr">
      <vt:lpstr>Cambria Math</vt:lpstr>
      <vt:lpstr>Arial</vt:lpstr>
      <vt:lpstr>Wingdings</vt:lpstr>
      <vt:lpstr>맑은 고딕</vt:lpstr>
      <vt:lpstr>Office 테마</vt:lpstr>
      <vt:lpstr>PowerPoint 프레젠테이션</vt:lpstr>
      <vt:lpstr>목 차</vt:lpstr>
      <vt:lpstr>PowerPoint 프레젠테이션</vt:lpstr>
      <vt:lpstr>회귀분석의 기본 </vt:lpstr>
      <vt:lpstr>회귀분석의 기본</vt:lpstr>
      <vt:lpstr>회귀분석의 기본</vt:lpstr>
      <vt:lpstr>회귀분석의 기본</vt:lpstr>
      <vt:lpstr>PowerPoint 프레젠테이션</vt:lpstr>
      <vt:lpstr>회귀분석 </vt:lpstr>
      <vt:lpstr>단순회귀분석의 개념과 특징</vt:lpstr>
      <vt:lpstr>단순회귀분석의 개념과 특징</vt:lpstr>
      <vt:lpstr>단순회귀분석의 개념과 특징</vt:lpstr>
      <vt:lpstr>단순회귀분석의 개념과 특징</vt:lpstr>
      <vt:lpstr>단순회귀분석의 개념과 특징</vt:lpstr>
      <vt:lpstr>최소자승법</vt:lpstr>
      <vt:lpstr>최소자승법</vt:lpstr>
      <vt:lpstr>최소자승법</vt:lpstr>
      <vt:lpstr>최소자승법</vt:lpstr>
      <vt:lpstr>최소자승법</vt:lpstr>
      <vt:lpstr>단순회귀분석</vt:lpstr>
      <vt:lpstr>단순회귀분석 (예제 풀이)</vt:lpstr>
      <vt:lpstr>단순회귀분석 (예제 풀이)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단순회귀분석</vt:lpstr>
      <vt:lpstr>단순회귀분석 (예제 풀이)</vt:lpstr>
      <vt:lpstr>단순회귀분석 (예제 풀이)</vt:lpstr>
      <vt:lpstr>유의성 검정과 회귀계수의 신뢰구간</vt:lpstr>
      <vt:lpstr>유의성 검정과 회귀계수의 신뢰구간</vt:lpstr>
      <vt:lpstr>유의성 검정 (예제 풀이_회귀식)</vt:lpstr>
      <vt:lpstr>유의성 검정 (예제 풀이)</vt:lpstr>
      <vt:lpstr>유의성 검정과 회귀계수의 신뢰구간</vt:lpstr>
      <vt:lpstr>유의성 검정과 회귀계수의 신뢰구간</vt:lpstr>
      <vt:lpstr>유의성 검정 (예제 풀이_회귀계수)</vt:lpstr>
      <vt:lpstr>유의성 검정 (예제 풀이_회귀계수)</vt:lpstr>
      <vt:lpstr>유의성 검정 (예제 풀이_회귀계수)</vt:lpstr>
      <vt:lpstr>유의성 검정과 회귀계수의 신뢰구간</vt:lpstr>
      <vt:lpstr>유의성 검정과 회귀계수의 신뢰구간</vt:lpstr>
      <vt:lpstr>유의성 검정 (예제 풀이_회귀계수의 신뢰구간)</vt:lpstr>
      <vt:lpstr>유의성 검정 (예제 풀이_회귀계수의 신뢰구간)</vt:lpstr>
      <vt:lpstr>단순회귀분석 (예제 Excel 풀이)</vt:lpstr>
      <vt:lpstr>단순회귀분석 (예제 Excel 풀이)</vt:lpstr>
      <vt:lpstr>단순회귀분석 (예제 Excel 풀이)</vt:lpstr>
      <vt:lpstr>단순회귀분석 (예제 Excel 풀이_완성)</vt:lpstr>
      <vt:lpstr>PowerPoint 프레젠테이션</vt:lpstr>
      <vt:lpstr>다중회귀분석</vt:lpstr>
      <vt:lpstr>다중회귀분석의 개념과 특징</vt:lpstr>
      <vt:lpstr>다중회귀분석의 개념과 특징</vt:lpstr>
      <vt:lpstr>다중회귀분석의 개념과 특징</vt:lpstr>
      <vt:lpstr>다중회귀분석의 회귀계수 계산</vt:lpstr>
      <vt:lpstr>다중회귀분석의 회귀계수 계산</vt:lpstr>
      <vt:lpstr>다중회귀분석의 회귀계수 계산</vt:lpstr>
      <vt:lpstr>다중회귀분석의 회귀계수 계산 (예제 Excel 풀이)</vt:lpstr>
      <vt:lpstr>다중회귀분석의 회귀계수 계산 (예제 Excel 풀이)</vt:lpstr>
      <vt:lpstr>다중회귀분석의 회귀계수 계산 (예제 Excel 풀이 완성)</vt:lpstr>
      <vt:lpstr>다중회귀분석의 회귀계수 계산 (예제 Excel 풀이 완성)</vt:lpstr>
      <vt:lpstr>다중회귀분석의 회귀계수 계산 (예제 Excel 풀이 완성)</vt:lpstr>
      <vt:lpstr>적합도 검정과 분산분석</vt:lpstr>
      <vt:lpstr>적합도 검정과 분산분석</vt:lpstr>
      <vt:lpstr>적합도 검정과 분산분석</vt:lpstr>
      <vt:lpstr>적합도 검정과 분산분석</vt:lpstr>
      <vt:lpstr>다중회귀분석 </vt:lpstr>
      <vt:lpstr>다중회귀분석 (예제 풀이) </vt:lpstr>
      <vt:lpstr>다중회귀분석 (예제 풀이) </vt:lpstr>
      <vt:lpstr>유의성 검정과 회귀계수의 신뢰구간</vt:lpstr>
      <vt:lpstr>유의성 검정과 회귀계수의 신뢰구간</vt:lpstr>
      <vt:lpstr>유의성 검정과 회귀계수의 신뢰구간 (예제 풀이)</vt:lpstr>
      <vt:lpstr>유의성 검정과 회귀계수의 신뢰구간</vt:lpstr>
      <vt:lpstr>유의성 검정과 회귀계수의 신뢰구간</vt:lpstr>
      <vt:lpstr>유의성 검정과 회귀계수의 신뢰구간</vt:lpstr>
      <vt:lpstr>유의성 검정과 회귀계수의 신뢰구간 (예제 풀이)</vt:lpstr>
      <vt:lpstr>다중회귀분석</vt:lpstr>
      <vt:lpstr>다중회귀분석 (예제 Excel 풀이)</vt:lpstr>
      <vt:lpstr>다중회귀분석 (예제 Excel 풀이)</vt:lpstr>
      <vt:lpstr>다중회귀분석 (예제 Excel 풀이_완성)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이 병관</cp:lastModifiedBy>
  <cp:revision>492</cp:revision>
  <dcterms:created xsi:type="dcterms:W3CDTF">2012-07-11T10:23:22Z</dcterms:created>
  <dcterms:modified xsi:type="dcterms:W3CDTF">2023-05-24T13:31:36Z</dcterms:modified>
</cp:coreProperties>
</file>